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tags/tag21.xml" ContentType="application/vnd.openxmlformats-officedocument.presentationml.tags+xml"/>
  <Override PartName="/ppt/notesSlides/notesSlide10.xml" ContentType="application/vnd.openxmlformats-officedocument.presentationml.notesSlide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04" r:id="rId3"/>
    <p:sldMasterId id="2147484026" r:id="rId4"/>
  </p:sldMasterIdLst>
  <p:notesMasterIdLst>
    <p:notesMasterId r:id="rId27"/>
  </p:notesMasterIdLst>
  <p:handoutMasterIdLst>
    <p:handoutMasterId r:id="rId28"/>
  </p:handoutMasterIdLst>
  <p:sldIdLst>
    <p:sldId id="279" r:id="rId5"/>
    <p:sldId id="280" r:id="rId6"/>
    <p:sldId id="286" r:id="rId7"/>
    <p:sldId id="283" r:id="rId8"/>
    <p:sldId id="285" r:id="rId9"/>
    <p:sldId id="287" r:id="rId10"/>
    <p:sldId id="299" r:id="rId11"/>
    <p:sldId id="290" r:id="rId12"/>
    <p:sldId id="297" r:id="rId13"/>
    <p:sldId id="295" r:id="rId14"/>
    <p:sldId id="296" r:id="rId15"/>
    <p:sldId id="310" r:id="rId16"/>
    <p:sldId id="301" r:id="rId17"/>
    <p:sldId id="303" r:id="rId18"/>
    <p:sldId id="304" r:id="rId19"/>
    <p:sldId id="306" r:id="rId20"/>
    <p:sldId id="311" r:id="rId21"/>
    <p:sldId id="307" r:id="rId22"/>
    <p:sldId id="308" r:id="rId23"/>
    <p:sldId id="309" r:id="rId24"/>
    <p:sldId id="294" r:id="rId25"/>
    <p:sldId id="263" r:id="rId26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0">
          <p15:clr>
            <a:srgbClr val="A4A3A4"/>
          </p15:clr>
        </p15:guide>
        <p15:guide id="2" orient="horz" pos="988">
          <p15:clr>
            <a:srgbClr val="A4A3A4"/>
          </p15:clr>
        </p15:guide>
        <p15:guide id="3" orient="horz" pos="3658">
          <p15:clr>
            <a:srgbClr val="A4A3A4"/>
          </p15:clr>
        </p15:guide>
        <p15:guide id="4" orient="horz" pos="3442">
          <p15:clr>
            <a:srgbClr val="A4A3A4"/>
          </p15:clr>
        </p15:guide>
        <p15:guide id="5" pos="5577">
          <p15:clr>
            <a:srgbClr val="A4A3A4"/>
          </p15:clr>
        </p15:guide>
        <p15:guide id="6" pos="1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2F2F2"/>
    <a:srgbClr val="0D65AC"/>
    <a:srgbClr val="F0B71F"/>
    <a:srgbClr val="2A9B18"/>
    <a:srgbClr val="0B538F"/>
    <a:srgbClr val="3692D4"/>
    <a:srgbClr val="C7C7C7"/>
    <a:srgbClr val="ED9901"/>
    <a:srgbClr val="F3C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0" autoAdjust="0"/>
    <p:restoredTop sz="94063" autoAdjust="0"/>
  </p:normalViewPr>
  <p:slideViewPr>
    <p:cSldViewPr snapToGrid="0" snapToObjects="1" showGuides="1">
      <p:cViewPr varScale="1">
        <p:scale>
          <a:sx n="71" d="100"/>
          <a:sy n="71" d="100"/>
        </p:scale>
        <p:origin x="1290" y="54"/>
      </p:cViewPr>
      <p:guideLst>
        <p:guide orient="horz" pos="690"/>
        <p:guide orient="horz" pos="988"/>
        <p:guide orient="horz" pos="3658"/>
        <p:guide orient="horz" pos="3442"/>
        <p:guide pos="5577"/>
        <p:guide pos="1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5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E46AA-E747-4568-9ED7-02AB347AC0EB}" type="datetimeFigureOut">
              <a:rPr lang="es-ES_tradnl" smtClean="0"/>
              <a:pPr/>
              <a:t>20/06/2016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FAF7C-D80D-475C-A2E2-3D6BAFA2B116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58388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B89EC-F0A8-405F-A335-374EB4C2C16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826CD-17A5-4E92-B146-C3C4B4011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96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8616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/>
              <a:t>ROC, bucket for scenarios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82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/>
              <a:t>If</a:t>
            </a:r>
            <a:r>
              <a:rPr lang="de-CH" baseline="0"/>
              <a:t> input is a generic scenario, output is a generic SAIL. Guidance material for each SAIL.</a:t>
            </a:r>
          </a:p>
          <a:p>
            <a:r>
              <a:rPr lang="de-CH" baseline="0"/>
              <a:t>The entire process of SAIL determination is completed in a matter of minutes. The effort for the verification of compliance to objectives is a function of the SAIL.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27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2200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78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60050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10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938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981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33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500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81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576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6535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34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970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6897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4161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7551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DE7-4AD2-41D9-B67B-7A0F1E7D3A38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9626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DE7-4AD2-41D9-B67B-7A0F1E7D3A38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46895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2110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276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805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8769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6536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329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7288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066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724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4" y="5924070"/>
            <a:ext cx="4442792" cy="65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993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96515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6467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5043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078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9731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38799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36794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7214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88735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73492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35018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62676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0" y="5865813"/>
            <a:ext cx="4973638" cy="992187"/>
          </a:xfrm>
        </p:spPr>
        <p:txBody>
          <a:bodyPr/>
          <a:lstStyle/>
          <a:p>
            <a:endParaRPr lang="es-ES_tradnl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676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339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74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387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335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302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602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76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A6BC4-21C6-472D-B4D7-7E94AE987A73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081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  <p:sldLayoutId id="2147484016" r:id="rId13"/>
    <p:sldLayoutId id="2147484003" r:id="rId14"/>
    <p:sldLayoutId id="2147483930" r:id="rId15"/>
    <p:sldLayoutId id="2147483872" r:id="rId16"/>
    <p:sldLayoutId id="2147484017" r:id="rId17"/>
    <p:sldLayoutId id="2147484018" r:id="rId18"/>
    <p:sldLayoutId id="2147484019" r:id="rId19"/>
    <p:sldLayoutId id="2147484020" r:id="rId20"/>
    <p:sldLayoutId id="2147484021" r:id="rId21"/>
    <p:sldLayoutId id="2147484022" r:id="rId22"/>
    <p:sldLayoutId id="2147484023" r:id="rId23"/>
    <p:sldLayoutId id="2147484025" r:id="rId24"/>
    <p:sldLayoutId id="2147484039" r:id="rId2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76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aaaaaa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60A0D-D2E7-42C7-B057-93D9A1579D39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245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  <p:sldLayoutId id="214748403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oleObject" Target="../embeddings/oleObject1.bin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image" Target="../media/image3.png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image" Target="../media/image2.emf"/><Relationship Id="rId2" Type="http://schemas.openxmlformats.org/officeDocument/2006/relationships/tags" Target="../tags/tag14.xml"/><Relationship Id="rId1" Type="http://schemas.openxmlformats.org/officeDocument/2006/relationships/vmlDrawing" Target="../drawings/vmlDrawing3.vml"/><Relationship Id="rId6" Type="http://schemas.openxmlformats.org/officeDocument/2006/relationships/tags" Target="../tags/tag18.xml"/><Relationship Id="rId11" Type="http://schemas.openxmlformats.org/officeDocument/2006/relationships/oleObject" Target="../embeddings/oleObject3.bin"/><Relationship Id="rId5" Type="http://schemas.openxmlformats.org/officeDocument/2006/relationships/tags" Target="../tags/tag17.xml"/><Relationship Id="rId10" Type="http://schemas.openxmlformats.org/officeDocument/2006/relationships/notesSlide" Target="../notesSlides/notesSlide9.xml"/><Relationship Id="rId4" Type="http://schemas.openxmlformats.org/officeDocument/2006/relationships/tags" Target="../tags/tag16.xml"/><Relationship Id="rId9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8.png"/><Relationship Id="rId2" Type="http://schemas.openxmlformats.org/officeDocument/2006/relationships/tags" Target="../tags/tag2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tags" Target="../tags/tag2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tags" Target="../tags/tag2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3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../media/image2.emf"/><Relationship Id="rId2" Type="http://schemas.openxmlformats.org/officeDocument/2006/relationships/tags" Target="../tags/tag24.xml"/><Relationship Id="rId1" Type="http://schemas.openxmlformats.org/officeDocument/2006/relationships/vmlDrawing" Target="../drawings/vmlDrawing7.vml"/><Relationship Id="rId6" Type="http://schemas.openxmlformats.org/officeDocument/2006/relationships/tags" Target="../tags/tag28.xml"/><Relationship Id="rId11" Type="http://schemas.openxmlformats.org/officeDocument/2006/relationships/oleObject" Target="../embeddings/oleObject7.bin"/><Relationship Id="rId5" Type="http://schemas.openxmlformats.org/officeDocument/2006/relationships/tags" Target="../tags/tag27.xml"/><Relationship Id="rId10" Type="http://schemas.openxmlformats.org/officeDocument/2006/relationships/notesSlide" Target="../notesSlides/notesSlide12.xml"/><Relationship Id="rId4" Type="http://schemas.openxmlformats.org/officeDocument/2006/relationships/tags" Target="../tags/tag26.xml"/><Relationship Id="rId9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hyperlink" Target="mailto:contact@jarus-rpas.org" TargetMode="Externa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image" Target="../media/image2.emf"/><Relationship Id="rId2" Type="http://schemas.openxmlformats.org/officeDocument/2006/relationships/tags" Target="../tags/tag31.xml"/><Relationship Id="rId1" Type="http://schemas.openxmlformats.org/officeDocument/2006/relationships/vmlDrawing" Target="../drawings/vmlDrawing8.vml"/><Relationship Id="rId6" Type="http://schemas.openxmlformats.org/officeDocument/2006/relationships/tags" Target="../tags/tag35.xml"/><Relationship Id="rId11" Type="http://schemas.openxmlformats.org/officeDocument/2006/relationships/oleObject" Target="../embeddings/oleObject8.bin"/><Relationship Id="rId5" Type="http://schemas.openxmlformats.org/officeDocument/2006/relationships/tags" Target="../tags/tag34.xml"/><Relationship Id="rId10" Type="http://schemas.openxmlformats.org/officeDocument/2006/relationships/notesSlide" Target="../notesSlides/notesSlide14.xml"/><Relationship Id="rId4" Type="http://schemas.openxmlformats.org/officeDocument/2006/relationships/tags" Target="../tags/tag33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rus-rpas.org/content/jar-doc-0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jarus-rpas.org/content/jar-doc-04" TargetMode="External"/><Relationship Id="rId5" Type="http://schemas.openxmlformats.org/officeDocument/2006/relationships/hyperlink" Target="http://jarus-rpas.org/content/jar-doc-03" TargetMode="External"/><Relationship Id="rId4" Type="http://schemas.openxmlformats.org/officeDocument/2006/relationships/hyperlink" Target="http://jarus-rpas.org/content/jar-doc-02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.png"/><Relationship Id="rId3" Type="http://schemas.openxmlformats.org/officeDocument/2006/relationships/tags" Target="../tags/tag10.xml"/><Relationship Id="rId7" Type="http://schemas.openxmlformats.org/officeDocument/2006/relationships/slideLayout" Target="../slideLayouts/slideLayout3.xml"/><Relationship Id="rId12" Type="http://schemas.openxmlformats.org/officeDocument/2006/relationships/image" Target="../media/image7.png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tags" Target="../tags/tag13.xml"/><Relationship Id="rId11" Type="http://schemas.openxmlformats.org/officeDocument/2006/relationships/image" Target="../media/image6.png"/><Relationship Id="rId5" Type="http://schemas.openxmlformats.org/officeDocument/2006/relationships/tags" Target="../tags/tag12.xml"/><Relationship Id="rId10" Type="http://schemas.openxmlformats.org/officeDocument/2006/relationships/image" Target="../media/image5.png"/><Relationship Id="rId4" Type="http://schemas.openxmlformats.org/officeDocument/2006/relationships/tags" Target="../tags/tag11.xml"/><Relationship Id="rId9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7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</a:rPr>
              <a:t>JOINT AUTHORITIES FOR RULEMAKING OF</a:t>
            </a:r>
            <a:br>
              <a:rPr lang="en-US" sz="2600" b="1" dirty="0" smtClean="0">
                <a:solidFill>
                  <a:srgbClr val="002060"/>
                </a:solidFill>
              </a:rPr>
            </a:br>
            <a:r>
              <a:rPr lang="en-US" sz="2600" b="1" dirty="0" smtClean="0">
                <a:solidFill>
                  <a:srgbClr val="002060"/>
                </a:solidFill>
              </a:rPr>
              <a:t> UNMANNED SYSTEMS</a:t>
            </a:r>
            <a:endParaRPr lang="es-ES_tradnl" sz="2600" b="1" dirty="0">
              <a:solidFill>
                <a:srgbClr val="002060"/>
              </a:solidFill>
            </a:endParaRPr>
          </a:p>
        </p:txBody>
      </p:sp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487664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2587351" y="1767889"/>
            <a:ext cx="3901708" cy="3877503"/>
            <a:chOff x="2531217" y="1465942"/>
            <a:chExt cx="3901708" cy="3877503"/>
          </a:xfrm>
        </p:grpSpPr>
        <p:sp>
          <p:nvSpPr>
            <p:cNvPr id="18" name="Circular Arrow 17"/>
            <p:cNvSpPr/>
            <p:nvPr>
              <p:custDataLst>
                <p:tags r:id="rId5"/>
              </p:custDataLst>
            </p:nvPr>
          </p:nvSpPr>
          <p:spPr>
            <a:xfrm rot="3819789">
              <a:off x="2558396" y="1468915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Circular Arrow 19"/>
            <p:cNvSpPr/>
            <p:nvPr>
              <p:custDataLst>
                <p:tags r:id="rId6"/>
              </p:custDataLst>
            </p:nvPr>
          </p:nvSpPr>
          <p:spPr>
            <a:xfrm rot="14076805">
              <a:off x="2538751" y="1466763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Circular Arrow 20"/>
            <p:cNvSpPr/>
            <p:nvPr>
              <p:custDataLst>
                <p:tags r:id="rId7"/>
              </p:custDataLst>
            </p:nvPr>
          </p:nvSpPr>
          <p:spPr>
            <a:xfrm rot="19551636">
              <a:off x="2558395" y="1468917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Circular Arrow 18"/>
            <p:cNvSpPr/>
            <p:nvPr>
              <p:custDataLst>
                <p:tags r:id="rId8"/>
              </p:custDataLst>
            </p:nvPr>
          </p:nvSpPr>
          <p:spPr>
            <a:xfrm rot="9139184">
              <a:off x="2531217" y="1465942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39896" y="2187620"/>
            <a:ext cx="3018159" cy="3920897"/>
            <a:chOff x="3029125" y="2210032"/>
            <a:chExt cx="3018159" cy="3920897"/>
          </a:xfrm>
        </p:grpSpPr>
        <p:sp>
          <p:nvSpPr>
            <p:cNvPr id="13" name="Ellipse 98"/>
            <p:cNvSpPr/>
            <p:nvPr/>
          </p:nvSpPr>
          <p:spPr bwMode="auto">
            <a:xfrm>
              <a:off x="3623201" y="5757627"/>
              <a:ext cx="1821194" cy="373302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2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Freeform 6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3029125" y="2229450"/>
              <a:ext cx="2990981" cy="2996192"/>
            </a:xfrm>
            <a:custGeom>
              <a:avLst/>
              <a:gdLst>
                <a:gd name="T0" fmla="*/ 1899 w 3447"/>
                <a:gd name="T1" fmla="*/ 9 h 3447"/>
                <a:gd name="T2" fmla="*/ 2154 w 3447"/>
                <a:gd name="T3" fmla="*/ 54 h 3447"/>
                <a:gd name="T4" fmla="*/ 2394 w 3447"/>
                <a:gd name="T5" fmla="*/ 136 h 3447"/>
                <a:gd name="T6" fmla="*/ 2617 w 3447"/>
                <a:gd name="T7" fmla="*/ 249 h 3447"/>
                <a:gd name="T8" fmla="*/ 2819 w 3447"/>
                <a:gd name="T9" fmla="*/ 394 h 3447"/>
                <a:gd name="T10" fmla="*/ 2999 w 3447"/>
                <a:gd name="T11" fmla="*/ 565 h 3447"/>
                <a:gd name="T12" fmla="*/ 3152 w 3447"/>
                <a:gd name="T13" fmla="*/ 761 h 3447"/>
                <a:gd name="T14" fmla="*/ 3277 w 3447"/>
                <a:gd name="T15" fmla="*/ 976 h 3447"/>
                <a:gd name="T16" fmla="*/ 3369 w 3447"/>
                <a:gd name="T17" fmla="*/ 1211 h 3447"/>
                <a:gd name="T18" fmla="*/ 3427 w 3447"/>
                <a:gd name="T19" fmla="*/ 1462 h 3447"/>
                <a:gd name="T20" fmla="*/ 3447 w 3447"/>
                <a:gd name="T21" fmla="*/ 1723 h 3447"/>
                <a:gd name="T22" fmla="*/ 3427 w 3447"/>
                <a:gd name="T23" fmla="*/ 1986 h 3447"/>
                <a:gd name="T24" fmla="*/ 3369 w 3447"/>
                <a:gd name="T25" fmla="*/ 2236 h 3447"/>
                <a:gd name="T26" fmla="*/ 3277 w 3447"/>
                <a:gd name="T27" fmla="*/ 2470 h 3447"/>
                <a:gd name="T28" fmla="*/ 3152 w 3447"/>
                <a:gd name="T29" fmla="*/ 2687 h 3447"/>
                <a:gd name="T30" fmla="*/ 2999 w 3447"/>
                <a:gd name="T31" fmla="*/ 2882 h 3447"/>
                <a:gd name="T32" fmla="*/ 2819 w 3447"/>
                <a:gd name="T33" fmla="*/ 3053 h 3447"/>
                <a:gd name="T34" fmla="*/ 2617 w 3447"/>
                <a:gd name="T35" fmla="*/ 3198 h 3447"/>
                <a:gd name="T36" fmla="*/ 2394 w 3447"/>
                <a:gd name="T37" fmla="*/ 3312 h 3447"/>
                <a:gd name="T38" fmla="*/ 2154 w 3447"/>
                <a:gd name="T39" fmla="*/ 3393 h 3447"/>
                <a:gd name="T40" fmla="*/ 1899 w 3447"/>
                <a:gd name="T41" fmla="*/ 3438 h 3447"/>
                <a:gd name="T42" fmla="*/ 1634 w 3447"/>
                <a:gd name="T43" fmla="*/ 3445 h 3447"/>
                <a:gd name="T44" fmla="*/ 1376 w 3447"/>
                <a:gd name="T45" fmla="*/ 3411 h 3447"/>
                <a:gd name="T46" fmla="*/ 1131 w 3447"/>
                <a:gd name="T47" fmla="*/ 3342 h 3447"/>
                <a:gd name="T48" fmla="*/ 902 w 3447"/>
                <a:gd name="T49" fmla="*/ 3238 h 3447"/>
                <a:gd name="T50" fmla="*/ 692 w 3447"/>
                <a:gd name="T51" fmla="*/ 3104 h 3447"/>
                <a:gd name="T52" fmla="*/ 505 w 3447"/>
                <a:gd name="T53" fmla="*/ 2942 h 3447"/>
                <a:gd name="T54" fmla="*/ 342 w 3447"/>
                <a:gd name="T55" fmla="*/ 2754 h 3447"/>
                <a:gd name="T56" fmla="*/ 208 w 3447"/>
                <a:gd name="T57" fmla="*/ 2545 h 3447"/>
                <a:gd name="T58" fmla="*/ 104 w 3447"/>
                <a:gd name="T59" fmla="*/ 2316 h 3447"/>
                <a:gd name="T60" fmla="*/ 35 w 3447"/>
                <a:gd name="T61" fmla="*/ 2071 h 3447"/>
                <a:gd name="T62" fmla="*/ 2 w 3447"/>
                <a:gd name="T63" fmla="*/ 1813 h 3447"/>
                <a:gd name="T64" fmla="*/ 9 w 3447"/>
                <a:gd name="T65" fmla="*/ 1547 h 3447"/>
                <a:gd name="T66" fmla="*/ 54 w 3447"/>
                <a:gd name="T67" fmla="*/ 1293 h 3447"/>
                <a:gd name="T68" fmla="*/ 136 w 3447"/>
                <a:gd name="T69" fmla="*/ 1053 h 3447"/>
                <a:gd name="T70" fmla="*/ 249 w 3447"/>
                <a:gd name="T71" fmla="*/ 830 h 3447"/>
                <a:gd name="T72" fmla="*/ 394 w 3447"/>
                <a:gd name="T73" fmla="*/ 628 h 3447"/>
                <a:gd name="T74" fmla="*/ 564 w 3447"/>
                <a:gd name="T75" fmla="*/ 448 h 3447"/>
                <a:gd name="T76" fmla="*/ 760 w 3447"/>
                <a:gd name="T77" fmla="*/ 294 h 3447"/>
                <a:gd name="T78" fmla="*/ 976 w 3447"/>
                <a:gd name="T79" fmla="*/ 171 h 3447"/>
                <a:gd name="T80" fmla="*/ 1211 w 3447"/>
                <a:gd name="T81" fmla="*/ 77 h 3447"/>
                <a:gd name="T82" fmla="*/ 1461 w 3447"/>
                <a:gd name="T83" fmla="*/ 20 h 3447"/>
                <a:gd name="T84" fmla="*/ 1723 w 3447"/>
                <a:gd name="T85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47" h="3447">
                  <a:moveTo>
                    <a:pt x="1723" y="0"/>
                  </a:moveTo>
                  <a:lnTo>
                    <a:pt x="1812" y="2"/>
                  </a:lnTo>
                  <a:lnTo>
                    <a:pt x="1899" y="9"/>
                  </a:lnTo>
                  <a:lnTo>
                    <a:pt x="1986" y="20"/>
                  </a:lnTo>
                  <a:lnTo>
                    <a:pt x="2071" y="36"/>
                  </a:lnTo>
                  <a:lnTo>
                    <a:pt x="2154" y="54"/>
                  </a:lnTo>
                  <a:lnTo>
                    <a:pt x="2235" y="77"/>
                  </a:lnTo>
                  <a:lnTo>
                    <a:pt x="2316" y="105"/>
                  </a:lnTo>
                  <a:lnTo>
                    <a:pt x="2394" y="136"/>
                  </a:lnTo>
                  <a:lnTo>
                    <a:pt x="2470" y="171"/>
                  </a:lnTo>
                  <a:lnTo>
                    <a:pt x="2545" y="208"/>
                  </a:lnTo>
                  <a:lnTo>
                    <a:pt x="2617" y="249"/>
                  </a:lnTo>
                  <a:lnTo>
                    <a:pt x="2687" y="294"/>
                  </a:lnTo>
                  <a:lnTo>
                    <a:pt x="2754" y="343"/>
                  </a:lnTo>
                  <a:lnTo>
                    <a:pt x="2819" y="394"/>
                  </a:lnTo>
                  <a:lnTo>
                    <a:pt x="2882" y="448"/>
                  </a:lnTo>
                  <a:lnTo>
                    <a:pt x="2942" y="505"/>
                  </a:lnTo>
                  <a:lnTo>
                    <a:pt x="2999" y="565"/>
                  </a:lnTo>
                  <a:lnTo>
                    <a:pt x="3053" y="628"/>
                  </a:lnTo>
                  <a:lnTo>
                    <a:pt x="3104" y="692"/>
                  </a:lnTo>
                  <a:lnTo>
                    <a:pt x="3152" y="761"/>
                  </a:lnTo>
                  <a:lnTo>
                    <a:pt x="3197" y="830"/>
                  </a:lnTo>
                  <a:lnTo>
                    <a:pt x="3238" y="902"/>
                  </a:lnTo>
                  <a:lnTo>
                    <a:pt x="3277" y="976"/>
                  </a:lnTo>
                  <a:lnTo>
                    <a:pt x="3312" y="1053"/>
                  </a:lnTo>
                  <a:lnTo>
                    <a:pt x="3342" y="1131"/>
                  </a:lnTo>
                  <a:lnTo>
                    <a:pt x="3369" y="1211"/>
                  </a:lnTo>
                  <a:lnTo>
                    <a:pt x="3392" y="1293"/>
                  </a:lnTo>
                  <a:lnTo>
                    <a:pt x="3411" y="1377"/>
                  </a:lnTo>
                  <a:lnTo>
                    <a:pt x="3427" y="1462"/>
                  </a:lnTo>
                  <a:lnTo>
                    <a:pt x="3437" y="1547"/>
                  </a:lnTo>
                  <a:lnTo>
                    <a:pt x="3445" y="1634"/>
                  </a:lnTo>
                  <a:lnTo>
                    <a:pt x="3447" y="1723"/>
                  </a:lnTo>
                  <a:lnTo>
                    <a:pt x="3445" y="1813"/>
                  </a:lnTo>
                  <a:lnTo>
                    <a:pt x="3437" y="1899"/>
                  </a:lnTo>
                  <a:lnTo>
                    <a:pt x="3427" y="1986"/>
                  </a:lnTo>
                  <a:lnTo>
                    <a:pt x="3411" y="2071"/>
                  </a:lnTo>
                  <a:lnTo>
                    <a:pt x="3392" y="2154"/>
                  </a:lnTo>
                  <a:lnTo>
                    <a:pt x="3369" y="2236"/>
                  </a:lnTo>
                  <a:lnTo>
                    <a:pt x="3342" y="2316"/>
                  </a:lnTo>
                  <a:lnTo>
                    <a:pt x="3312" y="2394"/>
                  </a:lnTo>
                  <a:lnTo>
                    <a:pt x="3277" y="2470"/>
                  </a:lnTo>
                  <a:lnTo>
                    <a:pt x="3238" y="2545"/>
                  </a:lnTo>
                  <a:lnTo>
                    <a:pt x="3197" y="2617"/>
                  </a:lnTo>
                  <a:lnTo>
                    <a:pt x="3152" y="2687"/>
                  </a:lnTo>
                  <a:lnTo>
                    <a:pt x="3104" y="2754"/>
                  </a:lnTo>
                  <a:lnTo>
                    <a:pt x="3053" y="2819"/>
                  </a:lnTo>
                  <a:lnTo>
                    <a:pt x="2999" y="2882"/>
                  </a:lnTo>
                  <a:lnTo>
                    <a:pt x="2942" y="2942"/>
                  </a:lnTo>
                  <a:lnTo>
                    <a:pt x="2882" y="3000"/>
                  </a:lnTo>
                  <a:lnTo>
                    <a:pt x="2819" y="3053"/>
                  </a:lnTo>
                  <a:lnTo>
                    <a:pt x="2754" y="3104"/>
                  </a:lnTo>
                  <a:lnTo>
                    <a:pt x="2687" y="3153"/>
                  </a:lnTo>
                  <a:lnTo>
                    <a:pt x="2617" y="3198"/>
                  </a:lnTo>
                  <a:lnTo>
                    <a:pt x="2545" y="3238"/>
                  </a:lnTo>
                  <a:lnTo>
                    <a:pt x="2470" y="3277"/>
                  </a:lnTo>
                  <a:lnTo>
                    <a:pt x="2394" y="3312"/>
                  </a:lnTo>
                  <a:lnTo>
                    <a:pt x="2316" y="3342"/>
                  </a:lnTo>
                  <a:lnTo>
                    <a:pt x="2235" y="3369"/>
                  </a:lnTo>
                  <a:lnTo>
                    <a:pt x="2154" y="3393"/>
                  </a:lnTo>
                  <a:lnTo>
                    <a:pt x="2071" y="3411"/>
                  </a:lnTo>
                  <a:lnTo>
                    <a:pt x="1986" y="3427"/>
                  </a:lnTo>
                  <a:lnTo>
                    <a:pt x="1899" y="3438"/>
                  </a:lnTo>
                  <a:lnTo>
                    <a:pt x="1812" y="3445"/>
                  </a:lnTo>
                  <a:lnTo>
                    <a:pt x="1723" y="3447"/>
                  </a:lnTo>
                  <a:lnTo>
                    <a:pt x="1634" y="3445"/>
                  </a:lnTo>
                  <a:lnTo>
                    <a:pt x="1547" y="3438"/>
                  </a:lnTo>
                  <a:lnTo>
                    <a:pt x="1461" y="3427"/>
                  </a:lnTo>
                  <a:lnTo>
                    <a:pt x="1376" y="3411"/>
                  </a:lnTo>
                  <a:lnTo>
                    <a:pt x="1292" y="3393"/>
                  </a:lnTo>
                  <a:lnTo>
                    <a:pt x="1211" y="3369"/>
                  </a:lnTo>
                  <a:lnTo>
                    <a:pt x="1131" y="3342"/>
                  </a:lnTo>
                  <a:lnTo>
                    <a:pt x="1053" y="3312"/>
                  </a:lnTo>
                  <a:lnTo>
                    <a:pt x="976" y="3277"/>
                  </a:lnTo>
                  <a:lnTo>
                    <a:pt x="902" y="3238"/>
                  </a:lnTo>
                  <a:lnTo>
                    <a:pt x="829" y="3198"/>
                  </a:lnTo>
                  <a:lnTo>
                    <a:pt x="760" y="3153"/>
                  </a:lnTo>
                  <a:lnTo>
                    <a:pt x="692" y="3104"/>
                  </a:lnTo>
                  <a:lnTo>
                    <a:pt x="627" y="3053"/>
                  </a:lnTo>
                  <a:lnTo>
                    <a:pt x="564" y="3000"/>
                  </a:lnTo>
                  <a:lnTo>
                    <a:pt x="505" y="2942"/>
                  </a:lnTo>
                  <a:lnTo>
                    <a:pt x="448" y="2882"/>
                  </a:lnTo>
                  <a:lnTo>
                    <a:pt x="394" y="2819"/>
                  </a:lnTo>
                  <a:lnTo>
                    <a:pt x="342" y="2754"/>
                  </a:lnTo>
                  <a:lnTo>
                    <a:pt x="294" y="2687"/>
                  </a:lnTo>
                  <a:lnTo>
                    <a:pt x="249" y="2617"/>
                  </a:lnTo>
                  <a:lnTo>
                    <a:pt x="208" y="2545"/>
                  </a:lnTo>
                  <a:lnTo>
                    <a:pt x="169" y="2470"/>
                  </a:lnTo>
                  <a:lnTo>
                    <a:pt x="136" y="2394"/>
                  </a:lnTo>
                  <a:lnTo>
                    <a:pt x="104" y="2316"/>
                  </a:lnTo>
                  <a:lnTo>
                    <a:pt x="77" y="2236"/>
                  </a:lnTo>
                  <a:lnTo>
                    <a:pt x="54" y="2154"/>
                  </a:lnTo>
                  <a:lnTo>
                    <a:pt x="35" y="2071"/>
                  </a:lnTo>
                  <a:lnTo>
                    <a:pt x="19" y="1986"/>
                  </a:lnTo>
                  <a:lnTo>
                    <a:pt x="9" y="1899"/>
                  </a:lnTo>
                  <a:lnTo>
                    <a:pt x="2" y="1813"/>
                  </a:lnTo>
                  <a:lnTo>
                    <a:pt x="0" y="1723"/>
                  </a:lnTo>
                  <a:lnTo>
                    <a:pt x="2" y="1634"/>
                  </a:lnTo>
                  <a:lnTo>
                    <a:pt x="9" y="1547"/>
                  </a:lnTo>
                  <a:lnTo>
                    <a:pt x="19" y="1462"/>
                  </a:lnTo>
                  <a:lnTo>
                    <a:pt x="35" y="1377"/>
                  </a:lnTo>
                  <a:lnTo>
                    <a:pt x="54" y="1293"/>
                  </a:lnTo>
                  <a:lnTo>
                    <a:pt x="77" y="1211"/>
                  </a:lnTo>
                  <a:lnTo>
                    <a:pt x="104" y="1131"/>
                  </a:lnTo>
                  <a:lnTo>
                    <a:pt x="136" y="1053"/>
                  </a:lnTo>
                  <a:lnTo>
                    <a:pt x="169" y="976"/>
                  </a:lnTo>
                  <a:lnTo>
                    <a:pt x="208" y="902"/>
                  </a:lnTo>
                  <a:lnTo>
                    <a:pt x="249" y="830"/>
                  </a:lnTo>
                  <a:lnTo>
                    <a:pt x="294" y="761"/>
                  </a:lnTo>
                  <a:lnTo>
                    <a:pt x="342" y="692"/>
                  </a:lnTo>
                  <a:lnTo>
                    <a:pt x="394" y="628"/>
                  </a:lnTo>
                  <a:lnTo>
                    <a:pt x="448" y="565"/>
                  </a:lnTo>
                  <a:lnTo>
                    <a:pt x="505" y="505"/>
                  </a:lnTo>
                  <a:lnTo>
                    <a:pt x="564" y="448"/>
                  </a:lnTo>
                  <a:lnTo>
                    <a:pt x="627" y="394"/>
                  </a:lnTo>
                  <a:lnTo>
                    <a:pt x="692" y="343"/>
                  </a:lnTo>
                  <a:lnTo>
                    <a:pt x="760" y="294"/>
                  </a:lnTo>
                  <a:lnTo>
                    <a:pt x="829" y="249"/>
                  </a:lnTo>
                  <a:lnTo>
                    <a:pt x="902" y="208"/>
                  </a:lnTo>
                  <a:lnTo>
                    <a:pt x="976" y="171"/>
                  </a:lnTo>
                  <a:lnTo>
                    <a:pt x="1053" y="136"/>
                  </a:lnTo>
                  <a:lnTo>
                    <a:pt x="1131" y="105"/>
                  </a:lnTo>
                  <a:lnTo>
                    <a:pt x="1211" y="77"/>
                  </a:lnTo>
                  <a:lnTo>
                    <a:pt x="1292" y="54"/>
                  </a:lnTo>
                  <a:lnTo>
                    <a:pt x="1376" y="36"/>
                  </a:lnTo>
                  <a:lnTo>
                    <a:pt x="1461" y="20"/>
                  </a:lnTo>
                  <a:lnTo>
                    <a:pt x="1547" y="9"/>
                  </a:lnTo>
                  <a:lnTo>
                    <a:pt x="1634" y="2"/>
                  </a:lnTo>
                  <a:lnTo>
                    <a:pt x="1723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  <a:effectLst>
              <a:innerShdw blurRad="165100" dist="139700" dir="5400000">
                <a:prstClr val="black">
                  <a:alpha val="12000"/>
                </a:prstClr>
              </a:inn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15" name="Freeform 6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3056303" y="2210032"/>
              <a:ext cx="2990981" cy="2996192"/>
            </a:xfrm>
            <a:custGeom>
              <a:avLst/>
              <a:gdLst>
                <a:gd name="T0" fmla="*/ 1899 w 3447"/>
                <a:gd name="T1" fmla="*/ 9 h 3447"/>
                <a:gd name="T2" fmla="*/ 2154 w 3447"/>
                <a:gd name="T3" fmla="*/ 54 h 3447"/>
                <a:gd name="T4" fmla="*/ 2394 w 3447"/>
                <a:gd name="T5" fmla="*/ 136 h 3447"/>
                <a:gd name="T6" fmla="*/ 2617 w 3447"/>
                <a:gd name="T7" fmla="*/ 249 h 3447"/>
                <a:gd name="T8" fmla="*/ 2819 w 3447"/>
                <a:gd name="T9" fmla="*/ 394 h 3447"/>
                <a:gd name="T10" fmla="*/ 2999 w 3447"/>
                <a:gd name="T11" fmla="*/ 565 h 3447"/>
                <a:gd name="T12" fmla="*/ 3152 w 3447"/>
                <a:gd name="T13" fmla="*/ 761 h 3447"/>
                <a:gd name="T14" fmla="*/ 3277 w 3447"/>
                <a:gd name="T15" fmla="*/ 976 h 3447"/>
                <a:gd name="T16" fmla="*/ 3369 w 3447"/>
                <a:gd name="T17" fmla="*/ 1211 h 3447"/>
                <a:gd name="T18" fmla="*/ 3427 w 3447"/>
                <a:gd name="T19" fmla="*/ 1462 h 3447"/>
                <a:gd name="T20" fmla="*/ 3447 w 3447"/>
                <a:gd name="T21" fmla="*/ 1723 h 3447"/>
                <a:gd name="T22" fmla="*/ 3427 w 3447"/>
                <a:gd name="T23" fmla="*/ 1986 h 3447"/>
                <a:gd name="T24" fmla="*/ 3369 w 3447"/>
                <a:gd name="T25" fmla="*/ 2236 h 3447"/>
                <a:gd name="T26" fmla="*/ 3277 w 3447"/>
                <a:gd name="T27" fmla="*/ 2470 h 3447"/>
                <a:gd name="T28" fmla="*/ 3152 w 3447"/>
                <a:gd name="T29" fmla="*/ 2687 h 3447"/>
                <a:gd name="T30" fmla="*/ 2999 w 3447"/>
                <a:gd name="T31" fmla="*/ 2882 h 3447"/>
                <a:gd name="T32" fmla="*/ 2819 w 3447"/>
                <a:gd name="T33" fmla="*/ 3053 h 3447"/>
                <a:gd name="T34" fmla="*/ 2617 w 3447"/>
                <a:gd name="T35" fmla="*/ 3198 h 3447"/>
                <a:gd name="T36" fmla="*/ 2394 w 3447"/>
                <a:gd name="T37" fmla="*/ 3312 h 3447"/>
                <a:gd name="T38" fmla="*/ 2154 w 3447"/>
                <a:gd name="T39" fmla="*/ 3393 h 3447"/>
                <a:gd name="T40" fmla="*/ 1899 w 3447"/>
                <a:gd name="T41" fmla="*/ 3438 h 3447"/>
                <a:gd name="T42" fmla="*/ 1634 w 3447"/>
                <a:gd name="T43" fmla="*/ 3445 h 3447"/>
                <a:gd name="T44" fmla="*/ 1376 w 3447"/>
                <a:gd name="T45" fmla="*/ 3411 h 3447"/>
                <a:gd name="T46" fmla="*/ 1131 w 3447"/>
                <a:gd name="T47" fmla="*/ 3342 h 3447"/>
                <a:gd name="T48" fmla="*/ 902 w 3447"/>
                <a:gd name="T49" fmla="*/ 3238 h 3447"/>
                <a:gd name="T50" fmla="*/ 692 w 3447"/>
                <a:gd name="T51" fmla="*/ 3104 h 3447"/>
                <a:gd name="T52" fmla="*/ 505 w 3447"/>
                <a:gd name="T53" fmla="*/ 2942 h 3447"/>
                <a:gd name="T54" fmla="*/ 342 w 3447"/>
                <a:gd name="T55" fmla="*/ 2754 h 3447"/>
                <a:gd name="T56" fmla="*/ 208 w 3447"/>
                <a:gd name="T57" fmla="*/ 2545 h 3447"/>
                <a:gd name="T58" fmla="*/ 104 w 3447"/>
                <a:gd name="T59" fmla="*/ 2316 h 3447"/>
                <a:gd name="T60" fmla="*/ 35 w 3447"/>
                <a:gd name="T61" fmla="*/ 2071 h 3447"/>
                <a:gd name="T62" fmla="*/ 2 w 3447"/>
                <a:gd name="T63" fmla="*/ 1813 h 3447"/>
                <a:gd name="T64" fmla="*/ 9 w 3447"/>
                <a:gd name="T65" fmla="*/ 1547 h 3447"/>
                <a:gd name="T66" fmla="*/ 54 w 3447"/>
                <a:gd name="T67" fmla="*/ 1293 h 3447"/>
                <a:gd name="T68" fmla="*/ 136 w 3447"/>
                <a:gd name="T69" fmla="*/ 1053 h 3447"/>
                <a:gd name="T70" fmla="*/ 249 w 3447"/>
                <a:gd name="T71" fmla="*/ 830 h 3447"/>
                <a:gd name="T72" fmla="*/ 394 w 3447"/>
                <a:gd name="T73" fmla="*/ 628 h 3447"/>
                <a:gd name="T74" fmla="*/ 564 w 3447"/>
                <a:gd name="T75" fmla="*/ 448 h 3447"/>
                <a:gd name="T76" fmla="*/ 760 w 3447"/>
                <a:gd name="T77" fmla="*/ 294 h 3447"/>
                <a:gd name="T78" fmla="*/ 976 w 3447"/>
                <a:gd name="T79" fmla="*/ 171 h 3447"/>
                <a:gd name="T80" fmla="*/ 1211 w 3447"/>
                <a:gd name="T81" fmla="*/ 77 h 3447"/>
                <a:gd name="T82" fmla="*/ 1461 w 3447"/>
                <a:gd name="T83" fmla="*/ 20 h 3447"/>
                <a:gd name="T84" fmla="*/ 1723 w 3447"/>
                <a:gd name="T85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47" h="3447">
                  <a:moveTo>
                    <a:pt x="1723" y="0"/>
                  </a:moveTo>
                  <a:lnTo>
                    <a:pt x="1812" y="2"/>
                  </a:lnTo>
                  <a:lnTo>
                    <a:pt x="1899" y="9"/>
                  </a:lnTo>
                  <a:lnTo>
                    <a:pt x="1986" y="20"/>
                  </a:lnTo>
                  <a:lnTo>
                    <a:pt x="2071" y="36"/>
                  </a:lnTo>
                  <a:lnTo>
                    <a:pt x="2154" y="54"/>
                  </a:lnTo>
                  <a:lnTo>
                    <a:pt x="2235" y="77"/>
                  </a:lnTo>
                  <a:lnTo>
                    <a:pt x="2316" y="105"/>
                  </a:lnTo>
                  <a:lnTo>
                    <a:pt x="2394" y="136"/>
                  </a:lnTo>
                  <a:lnTo>
                    <a:pt x="2470" y="171"/>
                  </a:lnTo>
                  <a:lnTo>
                    <a:pt x="2545" y="208"/>
                  </a:lnTo>
                  <a:lnTo>
                    <a:pt x="2617" y="249"/>
                  </a:lnTo>
                  <a:lnTo>
                    <a:pt x="2687" y="294"/>
                  </a:lnTo>
                  <a:lnTo>
                    <a:pt x="2754" y="343"/>
                  </a:lnTo>
                  <a:lnTo>
                    <a:pt x="2819" y="394"/>
                  </a:lnTo>
                  <a:lnTo>
                    <a:pt x="2882" y="448"/>
                  </a:lnTo>
                  <a:lnTo>
                    <a:pt x="2942" y="505"/>
                  </a:lnTo>
                  <a:lnTo>
                    <a:pt x="2999" y="565"/>
                  </a:lnTo>
                  <a:lnTo>
                    <a:pt x="3053" y="628"/>
                  </a:lnTo>
                  <a:lnTo>
                    <a:pt x="3104" y="692"/>
                  </a:lnTo>
                  <a:lnTo>
                    <a:pt x="3152" y="761"/>
                  </a:lnTo>
                  <a:lnTo>
                    <a:pt x="3197" y="830"/>
                  </a:lnTo>
                  <a:lnTo>
                    <a:pt x="3238" y="902"/>
                  </a:lnTo>
                  <a:lnTo>
                    <a:pt x="3277" y="976"/>
                  </a:lnTo>
                  <a:lnTo>
                    <a:pt x="3312" y="1053"/>
                  </a:lnTo>
                  <a:lnTo>
                    <a:pt x="3342" y="1131"/>
                  </a:lnTo>
                  <a:lnTo>
                    <a:pt x="3369" y="1211"/>
                  </a:lnTo>
                  <a:lnTo>
                    <a:pt x="3392" y="1293"/>
                  </a:lnTo>
                  <a:lnTo>
                    <a:pt x="3411" y="1377"/>
                  </a:lnTo>
                  <a:lnTo>
                    <a:pt x="3427" y="1462"/>
                  </a:lnTo>
                  <a:lnTo>
                    <a:pt x="3437" y="1547"/>
                  </a:lnTo>
                  <a:lnTo>
                    <a:pt x="3445" y="1634"/>
                  </a:lnTo>
                  <a:lnTo>
                    <a:pt x="3447" y="1723"/>
                  </a:lnTo>
                  <a:lnTo>
                    <a:pt x="3445" y="1813"/>
                  </a:lnTo>
                  <a:lnTo>
                    <a:pt x="3437" y="1899"/>
                  </a:lnTo>
                  <a:lnTo>
                    <a:pt x="3427" y="1986"/>
                  </a:lnTo>
                  <a:lnTo>
                    <a:pt x="3411" y="2071"/>
                  </a:lnTo>
                  <a:lnTo>
                    <a:pt x="3392" y="2154"/>
                  </a:lnTo>
                  <a:lnTo>
                    <a:pt x="3369" y="2236"/>
                  </a:lnTo>
                  <a:lnTo>
                    <a:pt x="3342" y="2316"/>
                  </a:lnTo>
                  <a:lnTo>
                    <a:pt x="3312" y="2394"/>
                  </a:lnTo>
                  <a:lnTo>
                    <a:pt x="3277" y="2470"/>
                  </a:lnTo>
                  <a:lnTo>
                    <a:pt x="3238" y="2545"/>
                  </a:lnTo>
                  <a:lnTo>
                    <a:pt x="3197" y="2617"/>
                  </a:lnTo>
                  <a:lnTo>
                    <a:pt x="3152" y="2687"/>
                  </a:lnTo>
                  <a:lnTo>
                    <a:pt x="3104" y="2754"/>
                  </a:lnTo>
                  <a:lnTo>
                    <a:pt x="3053" y="2819"/>
                  </a:lnTo>
                  <a:lnTo>
                    <a:pt x="2999" y="2882"/>
                  </a:lnTo>
                  <a:lnTo>
                    <a:pt x="2942" y="2942"/>
                  </a:lnTo>
                  <a:lnTo>
                    <a:pt x="2882" y="3000"/>
                  </a:lnTo>
                  <a:lnTo>
                    <a:pt x="2819" y="3053"/>
                  </a:lnTo>
                  <a:lnTo>
                    <a:pt x="2754" y="3104"/>
                  </a:lnTo>
                  <a:lnTo>
                    <a:pt x="2687" y="3153"/>
                  </a:lnTo>
                  <a:lnTo>
                    <a:pt x="2617" y="3198"/>
                  </a:lnTo>
                  <a:lnTo>
                    <a:pt x="2545" y="3238"/>
                  </a:lnTo>
                  <a:lnTo>
                    <a:pt x="2470" y="3277"/>
                  </a:lnTo>
                  <a:lnTo>
                    <a:pt x="2394" y="3312"/>
                  </a:lnTo>
                  <a:lnTo>
                    <a:pt x="2316" y="3342"/>
                  </a:lnTo>
                  <a:lnTo>
                    <a:pt x="2235" y="3369"/>
                  </a:lnTo>
                  <a:lnTo>
                    <a:pt x="2154" y="3393"/>
                  </a:lnTo>
                  <a:lnTo>
                    <a:pt x="2071" y="3411"/>
                  </a:lnTo>
                  <a:lnTo>
                    <a:pt x="1986" y="3427"/>
                  </a:lnTo>
                  <a:lnTo>
                    <a:pt x="1899" y="3438"/>
                  </a:lnTo>
                  <a:lnTo>
                    <a:pt x="1812" y="3445"/>
                  </a:lnTo>
                  <a:lnTo>
                    <a:pt x="1723" y="3447"/>
                  </a:lnTo>
                  <a:lnTo>
                    <a:pt x="1634" y="3445"/>
                  </a:lnTo>
                  <a:lnTo>
                    <a:pt x="1547" y="3438"/>
                  </a:lnTo>
                  <a:lnTo>
                    <a:pt x="1461" y="3427"/>
                  </a:lnTo>
                  <a:lnTo>
                    <a:pt x="1376" y="3411"/>
                  </a:lnTo>
                  <a:lnTo>
                    <a:pt x="1292" y="3393"/>
                  </a:lnTo>
                  <a:lnTo>
                    <a:pt x="1211" y="3369"/>
                  </a:lnTo>
                  <a:lnTo>
                    <a:pt x="1131" y="3342"/>
                  </a:lnTo>
                  <a:lnTo>
                    <a:pt x="1053" y="3312"/>
                  </a:lnTo>
                  <a:lnTo>
                    <a:pt x="976" y="3277"/>
                  </a:lnTo>
                  <a:lnTo>
                    <a:pt x="902" y="3238"/>
                  </a:lnTo>
                  <a:lnTo>
                    <a:pt x="829" y="3198"/>
                  </a:lnTo>
                  <a:lnTo>
                    <a:pt x="760" y="3153"/>
                  </a:lnTo>
                  <a:lnTo>
                    <a:pt x="692" y="3104"/>
                  </a:lnTo>
                  <a:lnTo>
                    <a:pt x="627" y="3053"/>
                  </a:lnTo>
                  <a:lnTo>
                    <a:pt x="564" y="3000"/>
                  </a:lnTo>
                  <a:lnTo>
                    <a:pt x="505" y="2942"/>
                  </a:lnTo>
                  <a:lnTo>
                    <a:pt x="448" y="2882"/>
                  </a:lnTo>
                  <a:lnTo>
                    <a:pt x="394" y="2819"/>
                  </a:lnTo>
                  <a:lnTo>
                    <a:pt x="342" y="2754"/>
                  </a:lnTo>
                  <a:lnTo>
                    <a:pt x="294" y="2687"/>
                  </a:lnTo>
                  <a:lnTo>
                    <a:pt x="249" y="2617"/>
                  </a:lnTo>
                  <a:lnTo>
                    <a:pt x="208" y="2545"/>
                  </a:lnTo>
                  <a:lnTo>
                    <a:pt x="169" y="2470"/>
                  </a:lnTo>
                  <a:lnTo>
                    <a:pt x="136" y="2394"/>
                  </a:lnTo>
                  <a:lnTo>
                    <a:pt x="104" y="2316"/>
                  </a:lnTo>
                  <a:lnTo>
                    <a:pt x="77" y="2236"/>
                  </a:lnTo>
                  <a:lnTo>
                    <a:pt x="54" y="2154"/>
                  </a:lnTo>
                  <a:lnTo>
                    <a:pt x="35" y="2071"/>
                  </a:lnTo>
                  <a:lnTo>
                    <a:pt x="19" y="1986"/>
                  </a:lnTo>
                  <a:lnTo>
                    <a:pt x="9" y="1899"/>
                  </a:lnTo>
                  <a:lnTo>
                    <a:pt x="2" y="1813"/>
                  </a:lnTo>
                  <a:lnTo>
                    <a:pt x="0" y="1723"/>
                  </a:lnTo>
                  <a:lnTo>
                    <a:pt x="2" y="1634"/>
                  </a:lnTo>
                  <a:lnTo>
                    <a:pt x="9" y="1547"/>
                  </a:lnTo>
                  <a:lnTo>
                    <a:pt x="19" y="1462"/>
                  </a:lnTo>
                  <a:lnTo>
                    <a:pt x="35" y="1377"/>
                  </a:lnTo>
                  <a:lnTo>
                    <a:pt x="54" y="1293"/>
                  </a:lnTo>
                  <a:lnTo>
                    <a:pt x="77" y="1211"/>
                  </a:lnTo>
                  <a:lnTo>
                    <a:pt x="104" y="1131"/>
                  </a:lnTo>
                  <a:lnTo>
                    <a:pt x="136" y="1053"/>
                  </a:lnTo>
                  <a:lnTo>
                    <a:pt x="169" y="976"/>
                  </a:lnTo>
                  <a:lnTo>
                    <a:pt x="208" y="902"/>
                  </a:lnTo>
                  <a:lnTo>
                    <a:pt x="249" y="830"/>
                  </a:lnTo>
                  <a:lnTo>
                    <a:pt x="294" y="761"/>
                  </a:lnTo>
                  <a:lnTo>
                    <a:pt x="342" y="692"/>
                  </a:lnTo>
                  <a:lnTo>
                    <a:pt x="394" y="628"/>
                  </a:lnTo>
                  <a:lnTo>
                    <a:pt x="448" y="565"/>
                  </a:lnTo>
                  <a:lnTo>
                    <a:pt x="505" y="505"/>
                  </a:lnTo>
                  <a:lnTo>
                    <a:pt x="564" y="448"/>
                  </a:lnTo>
                  <a:lnTo>
                    <a:pt x="627" y="394"/>
                  </a:lnTo>
                  <a:lnTo>
                    <a:pt x="692" y="343"/>
                  </a:lnTo>
                  <a:lnTo>
                    <a:pt x="760" y="294"/>
                  </a:lnTo>
                  <a:lnTo>
                    <a:pt x="829" y="249"/>
                  </a:lnTo>
                  <a:lnTo>
                    <a:pt x="902" y="208"/>
                  </a:lnTo>
                  <a:lnTo>
                    <a:pt x="976" y="171"/>
                  </a:lnTo>
                  <a:lnTo>
                    <a:pt x="1053" y="136"/>
                  </a:lnTo>
                  <a:lnTo>
                    <a:pt x="1131" y="105"/>
                  </a:lnTo>
                  <a:lnTo>
                    <a:pt x="1211" y="77"/>
                  </a:lnTo>
                  <a:lnTo>
                    <a:pt x="1292" y="54"/>
                  </a:lnTo>
                  <a:lnTo>
                    <a:pt x="1376" y="36"/>
                  </a:lnTo>
                  <a:lnTo>
                    <a:pt x="1461" y="20"/>
                  </a:lnTo>
                  <a:lnTo>
                    <a:pt x="1547" y="9"/>
                  </a:lnTo>
                  <a:lnTo>
                    <a:pt x="1634" y="2"/>
                  </a:lnTo>
                  <a:lnTo>
                    <a:pt x="1723" y="0"/>
                  </a:lnTo>
                  <a:close/>
                </a:path>
              </a:pathLst>
            </a:custGeom>
            <a:blipFill>
              <a:blip r:embed="rId13"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innerShdw blurRad="165100" dist="139700" dir="5400000">
                <a:prstClr val="black">
                  <a:alpha val="12000"/>
                </a:prstClr>
              </a:inn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  <a:ea typeface="ＭＳ Ｐゴシック" charset="-128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1</a:t>
            </a:fld>
            <a:endParaRPr lang="es-ES_tradnl"/>
          </a:p>
        </p:txBody>
      </p:sp>
      <p:sp>
        <p:nvSpPr>
          <p:cNvPr id="3" name="TextBox 2"/>
          <p:cNvSpPr txBox="1"/>
          <p:nvPr/>
        </p:nvSpPr>
        <p:spPr>
          <a:xfrm>
            <a:off x="6410532" y="4505484"/>
            <a:ext cx="254118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2060"/>
                </a:solidFill>
              </a:rPr>
              <a:t>Workshop on Drones: outreach to </a:t>
            </a:r>
            <a:r>
              <a:rPr lang="en-GB" sz="2200" b="1" dirty="0" smtClean="0">
                <a:solidFill>
                  <a:srgbClr val="002060"/>
                </a:solidFill>
              </a:rPr>
              <a:t>industry</a:t>
            </a:r>
          </a:p>
          <a:p>
            <a:endParaRPr lang="en-GB" b="1" dirty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Eric Sivel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JARUS Chairperson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Cologne, 20 June 2016</a:t>
            </a:r>
            <a:endParaRPr lang="en-GB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9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WORKING GROUPS (WGs) – 1/2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>
                <a:solidFill>
                  <a:srgbClr val="002060"/>
                </a:solidFill>
              </a:rPr>
              <a:pPr/>
              <a:t>10</a:t>
            </a:fld>
            <a:endParaRPr lang="es-ES_tradnl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87" y="160901"/>
            <a:ext cx="2062813" cy="26795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3200" y="1198881"/>
            <a:ext cx="69494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WG 1 </a:t>
            </a:r>
            <a:r>
              <a:rPr lang="en-US" b="1" dirty="0">
                <a:solidFill>
                  <a:srgbClr val="002060"/>
                </a:solidFill>
              </a:rPr>
              <a:t>– </a:t>
            </a:r>
            <a:r>
              <a:rPr lang="en-US" b="1" dirty="0" smtClean="0">
                <a:solidFill>
                  <a:srgbClr val="002060"/>
                </a:solidFill>
              </a:rPr>
              <a:t>Flight Crew Licensing (FCL)</a:t>
            </a:r>
            <a:endParaRPr lang="en-US" b="1" dirty="0">
              <a:solidFill>
                <a:srgbClr val="002060"/>
              </a:solidFill>
            </a:endParaRPr>
          </a:p>
          <a:p>
            <a:pPr marL="720725" indent="-2730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Requirements for licensing and competencies in RPAS activities;</a:t>
            </a:r>
            <a:endParaRPr lang="en-GB" dirty="0">
              <a:solidFill>
                <a:srgbClr val="002060"/>
              </a:solidFill>
            </a:endParaRPr>
          </a:p>
          <a:p>
            <a:pPr marL="720725" lvl="1" indent="-2730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Pilot licensing and training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WG 2 – </a:t>
            </a:r>
            <a:r>
              <a:rPr lang="en-US" b="1" dirty="0" smtClean="0">
                <a:solidFill>
                  <a:srgbClr val="002060"/>
                </a:solidFill>
              </a:rPr>
              <a:t>Operations</a:t>
            </a:r>
            <a:endParaRPr lang="en-US" b="1" dirty="0">
              <a:solidFill>
                <a:srgbClr val="002060"/>
              </a:solidFill>
            </a:endParaRPr>
          </a:p>
          <a:p>
            <a:pPr marL="720725" lvl="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Operational requirements for access to </a:t>
            </a:r>
            <a:r>
              <a:rPr lang="en-US" dirty="0" smtClean="0">
                <a:solidFill>
                  <a:srgbClr val="002060"/>
                </a:solidFill>
              </a:rPr>
              <a:t>airspace</a:t>
            </a:r>
            <a:endParaRPr lang="en-GB" dirty="0">
              <a:solidFill>
                <a:srgbClr val="002060"/>
              </a:solidFill>
            </a:endParaRPr>
          </a:p>
          <a:p>
            <a:pPr marL="720725" lvl="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Organizational requirements for RPAS </a:t>
            </a:r>
            <a:r>
              <a:rPr lang="en-US" dirty="0" smtClean="0">
                <a:solidFill>
                  <a:srgbClr val="002060"/>
                </a:solidFill>
              </a:rPr>
              <a:t>operations</a:t>
            </a:r>
            <a:endParaRPr lang="en-GB" i="1" dirty="0">
              <a:solidFill>
                <a:srgbClr val="002060"/>
              </a:solidFill>
            </a:endParaRPr>
          </a:p>
          <a:p>
            <a:pPr lvl="2"/>
            <a:endParaRPr lang="en-US" i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WG 3 – Airworthiness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UAS certification &amp; airworthiness </a:t>
            </a:r>
            <a:r>
              <a:rPr lang="en-US" dirty="0" smtClean="0">
                <a:solidFill>
                  <a:srgbClr val="002060"/>
                </a:solidFill>
              </a:rPr>
              <a:t>provisions/specifications for:</a:t>
            </a:r>
            <a:endParaRPr lang="en-US" dirty="0">
              <a:solidFill>
                <a:srgbClr val="002060"/>
              </a:solidFill>
            </a:endParaRPr>
          </a:p>
          <a:p>
            <a:pPr marL="985838" lvl="2" indent="-285750">
              <a:buFont typeface="Wingdings" panose="05000000000000000000" pitchFamily="2" charset="2"/>
              <a:buChar char="ü"/>
            </a:pPr>
            <a:r>
              <a:rPr lang="en-US" i="1" dirty="0">
                <a:solidFill>
                  <a:srgbClr val="002060"/>
                </a:solidFill>
              </a:rPr>
              <a:t>Rotary wing, Light Unmanned </a:t>
            </a:r>
            <a:r>
              <a:rPr lang="en-US" i="1" dirty="0" err="1">
                <a:solidFill>
                  <a:srgbClr val="002060"/>
                </a:solidFill>
              </a:rPr>
              <a:t>Rotocraft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System (CS-LURS)</a:t>
            </a:r>
            <a:endParaRPr lang="en-US" i="1" dirty="0">
              <a:solidFill>
                <a:srgbClr val="002060"/>
              </a:solidFill>
            </a:endParaRPr>
          </a:p>
          <a:p>
            <a:pPr marL="985838" lvl="2" indent="-285750">
              <a:buFont typeface="Wingdings" panose="05000000000000000000" pitchFamily="2" charset="2"/>
              <a:buChar char="ü"/>
            </a:pPr>
            <a:r>
              <a:rPr lang="en-US" i="1" dirty="0">
                <a:solidFill>
                  <a:srgbClr val="002060"/>
                </a:solidFill>
              </a:rPr>
              <a:t>Fixed wing, Light Unmanned </a:t>
            </a:r>
            <a:r>
              <a:rPr lang="en-US" i="1" dirty="0" err="1">
                <a:solidFill>
                  <a:srgbClr val="002060"/>
                </a:solidFill>
              </a:rPr>
              <a:t>Aeroplane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System (CS-LUAS)</a:t>
            </a:r>
            <a:endParaRPr lang="en-US" i="1" dirty="0">
              <a:solidFill>
                <a:srgbClr val="002060"/>
              </a:solidFill>
            </a:endParaRPr>
          </a:p>
          <a:p>
            <a:pPr marL="985838" lvl="2" indent="-285750">
              <a:buFont typeface="Wingdings" panose="05000000000000000000" pitchFamily="2" charset="2"/>
              <a:buChar char="ü"/>
            </a:pPr>
            <a:r>
              <a:rPr lang="en-US" i="1" dirty="0" smtClean="0">
                <a:solidFill>
                  <a:srgbClr val="002060"/>
                </a:solidFill>
              </a:rPr>
              <a:t>Very </a:t>
            </a:r>
            <a:r>
              <a:rPr lang="en-US" i="1" dirty="0">
                <a:solidFill>
                  <a:srgbClr val="002060"/>
                </a:solidFill>
              </a:rPr>
              <a:t>light </a:t>
            </a:r>
            <a:r>
              <a:rPr lang="en-US" i="1" dirty="0" smtClean="0">
                <a:solidFill>
                  <a:srgbClr val="002060"/>
                </a:solidFill>
              </a:rPr>
              <a:t>UAS (VL </a:t>
            </a:r>
            <a:r>
              <a:rPr lang="en-US" i="1" dirty="0" err="1" smtClean="0">
                <a:solidFill>
                  <a:srgbClr val="002060"/>
                </a:solidFill>
              </a:rPr>
              <a:t>lUAS</a:t>
            </a:r>
            <a:r>
              <a:rPr lang="en-US" i="1" dirty="0" smtClean="0">
                <a:solidFill>
                  <a:srgbClr val="002060"/>
                </a:solidFill>
              </a:rPr>
              <a:t>)</a:t>
            </a:r>
            <a:endParaRPr lang="en-US" i="1" dirty="0">
              <a:solidFill>
                <a:srgbClr val="002060"/>
              </a:solidFill>
            </a:endParaRPr>
          </a:p>
          <a:p>
            <a:pPr marL="985838" lvl="2" indent="-285750">
              <a:buFont typeface="Wingdings" panose="05000000000000000000" pitchFamily="2" charset="2"/>
              <a:buChar char="ü"/>
            </a:pPr>
            <a:r>
              <a:rPr lang="en-US" i="1" dirty="0">
                <a:solidFill>
                  <a:srgbClr val="002060"/>
                </a:solidFill>
              </a:rPr>
              <a:t>Airships, free/tethered balloons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pPr lvl="2"/>
            <a:endParaRPr lang="en-US" i="1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036195" y="911147"/>
            <a:ext cx="4986512" cy="1485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62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9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WORKING GROUPS (WGs) – 2/2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11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342" y="719701"/>
            <a:ext cx="2062813" cy="26795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1209996"/>
            <a:ext cx="70713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WG 4 – Detect and Avoid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Define performance provisions (operational/technical)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Establish safety objectives for the risk of collisions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WG </a:t>
            </a:r>
            <a:r>
              <a:rPr lang="en-US" b="1" dirty="0">
                <a:solidFill>
                  <a:srgbClr val="002060"/>
                </a:solidFill>
              </a:rPr>
              <a:t>5 – Command, Control &amp; Communications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Establish performance provisions (operational &amp; technical) for C3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WG </a:t>
            </a:r>
            <a:r>
              <a:rPr lang="en-US" b="1" dirty="0">
                <a:solidFill>
                  <a:srgbClr val="002060"/>
                </a:solidFill>
              </a:rPr>
              <a:t>6 – </a:t>
            </a:r>
            <a:r>
              <a:rPr lang="en-US" b="1" dirty="0" smtClean="0">
                <a:solidFill>
                  <a:srgbClr val="002060"/>
                </a:solidFill>
              </a:rPr>
              <a:t>Safety and Risk Management</a:t>
            </a:r>
            <a:endParaRPr lang="en-US" b="1" dirty="0">
              <a:solidFill>
                <a:srgbClr val="002060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Define top level </a:t>
            </a:r>
            <a:r>
              <a:rPr lang="en-US" dirty="0" smtClean="0">
                <a:solidFill>
                  <a:srgbClr val="002060"/>
                </a:solidFill>
              </a:rPr>
              <a:t>RPAS </a:t>
            </a:r>
            <a:r>
              <a:rPr lang="en-US" dirty="0">
                <a:solidFill>
                  <a:srgbClr val="002060"/>
                </a:solidFill>
              </a:rPr>
              <a:t>airworthiness, system safety objectives and guidance </a:t>
            </a:r>
            <a:r>
              <a:rPr lang="en-US" dirty="0" smtClean="0">
                <a:solidFill>
                  <a:srgbClr val="002060"/>
                </a:solidFill>
              </a:rPr>
              <a:t>material (known as AMC RPAS.1309)</a:t>
            </a:r>
            <a:endParaRPr lang="en-US" dirty="0">
              <a:solidFill>
                <a:srgbClr val="002060"/>
              </a:solidFill>
            </a:endParaRPr>
          </a:p>
          <a:p>
            <a:pPr marL="720725" indent="-2730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Establish UAS recommendations &amp; conclusions on UAS failure </a:t>
            </a:r>
            <a:r>
              <a:rPr lang="en-US" dirty="0" smtClean="0">
                <a:solidFill>
                  <a:srgbClr val="002060"/>
                </a:solidFill>
              </a:rPr>
              <a:t>classifications in </a:t>
            </a:r>
            <a:r>
              <a:rPr lang="en-US" dirty="0">
                <a:solidFill>
                  <a:srgbClr val="002060"/>
                </a:solidFill>
              </a:rPr>
              <a:t>terms of severity definition and probability requirements.</a:t>
            </a:r>
          </a:p>
          <a:p>
            <a:pPr marL="720725" indent="-273050"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Create a methodology to assess the risks of «specific» RPAS operations and evaluate relevant mitigations 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WG 7 – Concept of Operations </a:t>
            </a:r>
            <a:r>
              <a:rPr lang="en-US" b="1" dirty="0" smtClean="0">
                <a:solidFill>
                  <a:srgbClr val="002060"/>
                </a:solidFill>
              </a:rPr>
              <a:t>(CONOPS)</a:t>
            </a:r>
            <a:endParaRPr lang="en-US" b="1" dirty="0">
              <a:solidFill>
                <a:srgbClr val="002060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Develop a classification scheme for RPAS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2060"/>
                </a:solidFill>
              </a:rPr>
              <a:t>Considerations </a:t>
            </a:r>
            <a:r>
              <a:rPr lang="en-US" dirty="0" smtClean="0">
                <a:solidFill>
                  <a:srgbClr val="002060"/>
                </a:solidFill>
              </a:rPr>
              <a:t>for RPS Certification, C2 </a:t>
            </a:r>
            <a:r>
              <a:rPr lang="en-US" dirty="0">
                <a:solidFill>
                  <a:srgbClr val="002060"/>
                </a:solidFill>
              </a:rPr>
              <a:t>&amp; signal </a:t>
            </a:r>
            <a:r>
              <a:rPr lang="en-US" dirty="0" smtClean="0">
                <a:solidFill>
                  <a:srgbClr val="002060"/>
                </a:solidFill>
              </a:rPr>
              <a:t>relay and launch </a:t>
            </a:r>
            <a:r>
              <a:rPr lang="en-US" dirty="0">
                <a:solidFill>
                  <a:srgbClr val="002060"/>
                </a:solidFill>
              </a:rPr>
              <a:t>and recovery equipment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036195" y="911147"/>
            <a:ext cx="4986512" cy="1485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9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Specific Operation Risk Assessment (SORA)</a:t>
            </a:r>
            <a:endParaRPr lang="es-ES_tradnl" sz="2600" b="1" dirty="0">
              <a:solidFill>
                <a:srgbClr val="002060"/>
              </a:solidFill>
            </a:endParaRPr>
          </a:p>
        </p:txBody>
      </p:sp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2587351" y="1767889"/>
            <a:ext cx="3901708" cy="3877503"/>
            <a:chOff x="2531217" y="1465942"/>
            <a:chExt cx="3901708" cy="3877503"/>
          </a:xfrm>
        </p:grpSpPr>
        <p:sp>
          <p:nvSpPr>
            <p:cNvPr id="18" name="Circular Arrow 17"/>
            <p:cNvSpPr/>
            <p:nvPr>
              <p:custDataLst>
                <p:tags r:id="rId5"/>
              </p:custDataLst>
            </p:nvPr>
          </p:nvSpPr>
          <p:spPr>
            <a:xfrm rot="3819789">
              <a:off x="2558396" y="1468915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Circular Arrow 19"/>
            <p:cNvSpPr/>
            <p:nvPr>
              <p:custDataLst>
                <p:tags r:id="rId6"/>
              </p:custDataLst>
            </p:nvPr>
          </p:nvSpPr>
          <p:spPr>
            <a:xfrm rot="14076805">
              <a:off x="2538751" y="1466763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Circular Arrow 20"/>
            <p:cNvSpPr/>
            <p:nvPr>
              <p:custDataLst>
                <p:tags r:id="rId7"/>
              </p:custDataLst>
            </p:nvPr>
          </p:nvSpPr>
          <p:spPr>
            <a:xfrm rot="19551636">
              <a:off x="2558395" y="1468917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Circular Arrow 18"/>
            <p:cNvSpPr/>
            <p:nvPr>
              <p:custDataLst>
                <p:tags r:id="rId8"/>
              </p:custDataLst>
            </p:nvPr>
          </p:nvSpPr>
          <p:spPr>
            <a:xfrm rot="9139184">
              <a:off x="2531217" y="1465942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39896" y="2187620"/>
            <a:ext cx="3018159" cy="3920897"/>
            <a:chOff x="3029125" y="2210032"/>
            <a:chExt cx="3018159" cy="3920897"/>
          </a:xfrm>
        </p:grpSpPr>
        <p:sp>
          <p:nvSpPr>
            <p:cNvPr id="13" name="Ellipse 98"/>
            <p:cNvSpPr/>
            <p:nvPr/>
          </p:nvSpPr>
          <p:spPr bwMode="auto">
            <a:xfrm>
              <a:off x="3623201" y="5757627"/>
              <a:ext cx="1821194" cy="373302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2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Freeform 6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3029125" y="2229450"/>
              <a:ext cx="2990981" cy="2996192"/>
            </a:xfrm>
            <a:custGeom>
              <a:avLst/>
              <a:gdLst>
                <a:gd name="T0" fmla="*/ 1899 w 3447"/>
                <a:gd name="T1" fmla="*/ 9 h 3447"/>
                <a:gd name="T2" fmla="*/ 2154 w 3447"/>
                <a:gd name="T3" fmla="*/ 54 h 3447"/>
                <a:gd name="T4" fmla="*/ 2394 w 3447"/>
                <a:gd name="T5" fmla="*/ 136 h 3447"/>
                <a:gd name="T6" fmla="*/ 2617 w 3447"/>
                <a:gd name="T7" fmla="*/ 249 h 3447"/>
                <a:gd name="T8" fmla="*/ 2819 w 3447"/>
                <a:gd name="T9" fmla="*/ 394 h 3447"/>
                <a:gd name="T10" fmla="*/ 2999 w 3447"/>
                <a:gd name="T11" fmla="*/ 565 h 3447"/>
                <a:gd name="T12" fmla="*/ 3152 w 3447"/>
                <a:gd name="T13" fmla="*/ 761 h 3447"/>
                <a:gd name="T14" fmla="*/ 3277 w 3447"/>
                <a:gd name="T15" fmla="*/ 976 h 3447"/>
                <a:gd name="T16" fmla="*/ 3369 w 3447"/>
                <a:gd name="T17" fmla="*/ 1211 h 3447"/>
                <a:gd name="T18" fmla="*/ 3427 w 3447"/>
                <a:gd name="T19" fmla="*/ 1462 h 3447"/>
                <a:gd name="T20" fmla="*/ 3447 w 3447"/>
                <a:gd name="T21" fmla="*/ 1723 h 3447"/>
                <a:gd name="T22" fmla="*/ 3427 w 3447"/>
                <a:gd name="T23" fmla="*/ 1986 h 3447"/>
                <a:gd name="T24" fmla="*/ 3369 w 3447"/>
                <a:gd name="T25" fmla="*/ 2236 h 3447"/>
                <a:gd name="T26" fmla="*/ 3277 w 3447"/>
                <a:gd name="T27" fmla="*/ 2470 h 3447"/>
                <a:gd name="T28" fmla="*/ 3152 w 3447"/>
                <a:gd name="T29" fmla="*/ 2687 h 3447"/>
                <a:gd name="T30" fmla="*/ 2999 w 3447"/>
                <a:gd name="T31" fmla="*/ 2882 h 3447"/>
                <a:gd name="T32" fmla="*/ 2819 w 3447"/>
                <a:gd name="T33" fmla="*/ 3053 h 3447"/>
                <a:gd name="T34" fmla="*/ 2617 w 3447"/>
                <a:gd name="T35" fmla="*/ 3198 h 3447"/>
                <a:gd name="T36" fmla="*/ 2394 w 3447"/>
                <a:gd name="T37" fmla="*/ 3312 h 3447"/>
                <a:gd name="T38" fmla="*/ 2154 w 3447"/>
                <a:gd name="T39" fmla="*/ 3393 h 3447"/>
                <a:gd name="T40" fmla="*/ 1899 w 3447"/>
                <a:gd name="T41" fmla="*/ 3438 h 3447"/>
                <a:gd name="T42" fmla="*/ 1634 w 3447"/>
                <a:gd name="T43" fmla="*/ 3445 h 3447"/>
                <a:gd name="T44" fmla="*/ 1376 w 3447"/>
                <a:gd name="T45" fmla="*/ 3411 h 3447"/>
                <a:gd name="T46" fmla="*/ 1131 w 3447"/>
                <a:gd name="T47" fmla="*/ 3342 h 3447"/>
                <a:gd name="T48" fmla="*/ 902 w 3447"/>
                <a:gd name="T49" fmla="*/ 3238 h 3447"/>
                <a:gd name="T50" fmla="*/ 692 w 3447"/>
                <a:gd name="T51" fmla="*/ 3104 h 3447"/>
                <a:gd name="T52" fmla="*/ 505 w 3447"/>
                <a:gd name="T53" fmla="*/ 2942 h 3447"/>
                <a:gd name="T54" fmla="*/ 342 w 3447"/>
                <a:gd name="T55" fmla="*/ 2754 h 3447"/>
                <a:gd name="T56" fmla="*/ 208 w 3447"/>
                <a:gd name="T57" fmla="*/ 2545 h 3447"/>
                <a:gd name="T58" fmla="*/ 104 w 3447"/>
                <a:gd name="T59" fmla="*/ 2316 h 3447"/>
                <a:gd name="T60" fmla="*/ 35 w 3447"/>
                <a:gd name="T61" fmla="*/ 2071 h 3447"/>
                <a:gd name="T62" fmla="*/ 2 w 3447"/>
                <a:gd name="T63" fmla="*/ 1813 h 3447"/>
                <a:gd name="T64" fmla="*/ 9 w 3447"/>
                <a:gd name="T65" fmla="*/ 1547 h 3447"/>
                <a:gd name="T66" fmla="*/ 54 w 3447"/>
                <a:gd name="T67" fmla="*/ 1293 h 3447"/>
                <a:gd name="T68" fmla="*/ 136 w 3447"/>
                <a:gd name="T69" fmla="*/ 1053 h 3447"/>
                <a:gd name="T70" fmla="*/ 249 w 3447"/>
                <a:gd name="T71" fmla="*/ 830 h 3447"/>
                <a:gd name="T72" fmla="*/ 394 w 3447"/>
                <a:gd name="T73" fmla="*/ 628 h 3447"/>
                <a:gd name="T74" fmla="*/ 564 w 3447"/>
                <a:gd name="T75" fmla="*/ 448 h 3447"/>
                <a:gd name="T76" fmla="*/ 760 w 3447"/>
                <a:gd name="T77" fmla="*/ 294 h 3447"/>
                <a:gd name="T78" fmla="*/ 976 w 3447"/>
                <a:gd name="T79" fmla="*/ 171 h 3447"/>
                <a:gd name="T80" fmla="*/ 1211 w 3447"/>
                <a:gd name="T81" fmla="*/ 77 h 3447"/>
                <a:gd name="T82" fmla="*/ 1461 w 3447"/>
                <a:gd name="T83" fmla="*/ 20 h 3447"/>
                <a:gd name="T84" fmla="*/ 1723 w 3447"/>
                <a:gd name="T85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47" h="3447">
                  <a:moveTo>
                    <a:pt x="1723" y="0"/>
                  </a:moveTo>
                  <a:lnTo>
                    <a:pt x="1812" y="2"/>
                  </a:lnTo>
                  <a:lnTo>
                    <a:pt x="1899" y="9"/>
                  </a:lnTo>
                  <a:lnTo>
                    <a:pt x="1986" y="20"/>
                  </a:lnTo>
                  <a:lnTo>
                    <a:pt x="2071" y="36"/>
                  </a:lnTo>
                  <a:lnTo>
                    <a:pt x="2154" y="54"/>
                  </a:lnTo>
                  <a:lnTo>
                    <a:pt x="2235" y="77"/>
                  </a:lnTo>
                  <a:lnTo>
                    <a:pt x="2316" y="105"/>
                  </a:lnTo>
                  <a:lnTo>
                    <a:pt x="2394" y="136"/>
                  </a:lnTo>
                  <a:lnTo>
                    <a:pt x="2470" y="171"/>
                  </a:lnTo>
                  <a:lnTo>
                    <a:pt x="2545" y="208"/>
                  </a:lnTo>
                  <a:lnTo>
                    <a:pt x="2617" y="249"/>
                  </a:lnTo>
                  <a:lnTo>
                    <a:pt x="2687" y="294"/>
                  </a:lnTo>
                  <a:lnTo>
                    <a:pt x="2754" y="343"/>
                  </a:lnTo>
                  <a:lnTo>
                    <a:pt x="2819" y="394"/>
                  </a:lnTo>
                  <a:lnTo>
                    <a:pt x="2882" y="448"/>
                  </a:lnTo>
                  <a:lnTo>
                    <a:pt x="2942" y="505"/>
                  </a:lnTo>
                  <a:lnTo>
                    <a:pt x="2999" y="565"/>
                  </a:lnTo>
                  <a:lnTo>
                    <a:pt x="3053" y="628"/>
                  </a:lnTo>
                  <a:lnTo>
                    <a:pt x="3104" y="692"/>
                  </a:lnTo>
                  <a:lnTo>
                    <a:pt x="3152" y="761"/>
                  </a:lnTo>
                  <a:lnTo>
                    <a:pt x="3197" y="830"/>
                  </a:lnTo>
                  <a:lnTo>
                    <a:pt x="3238" y="902"/>
                  </a:lnTo>
                  <a:lnTo>
                    <a:pt x="3277" y="976"/>
                  </a:lnTo>
                  <a:lnTo>
                    <a:pt x="3312" y="1053"/>
                  </a:lnTo>
                  <a:lnTo>
                    <a:pt x="3342" y="1131"/>
                  </a:lnTo>
                  <a:lnTo>
                    <a:pt x="3369" y="1211"/>
                  </a:lnTo>
                  <a:lnTo>
                    <a:pt x="3392" y="1293"/>
                  </a:lnTo>
                  <a:lnTo>
                    <a:pt x="3411" y="1377"/>
                  </a:lnTo>
                  <a:lnTo>
                    <a:pt x="3427" y="1462"/>
                  </a:lnTo>
                  <a:lnTo>
                    <a:pt x="3437" y="1547"/>
                  </a:lnTo>
                  <a:lnTo>
                    <a:pt x="3445" y="1634"/>
                  </a:lnTo>
                  <a:lnTo>
                    <a:pt x="3447" y="1723"/>
                  </a:lnTo>
                  <a:lnTo>
                    <a:pt x="3445" y="1813"/>
                  </a:lnTo>
                  <a:lnTo>
                    <a:pt x="3437" y="1899"/>
                  </a:lnTo>
                  <a:lnTo>
                    <a:pt x="3427" y="1986"/>
                  </a:lnTo>
                  <a:lnTo>
                    <a:pt x="3411" y="2071"/>
                  </a:lnTo>
                  <a:lnTo>
                    <a:pt x="3392" y="2154"/>
                  </a:lnTo>
                  <a:lnTo>
                    <a:pt x="3369" y="2236"/>
                  </a:lnTo>
                  <a:lnTo>
                    <a:pt x="3342" y="2316"/>
                  </a:lnTo>
                  <a:lnTo>
                    <a:pt x="3312" y="2394"/>
                  </a:lnTo>
                  <a:lnTo>
                    <a:pt x="3277" y="2470"/>
                  </a:lnTo>
                  <a:lnTo>
                    <a:pt x="3238" y="2545"/>
                  </a:lnTo>
                  <a:lnTo>
                    <a:pt x="3197" y="2617"/>
                  </a:lnTo>
                  <a:lnTo>
                    <a:pt x="3152" y="2687"/>
                  </a:lnTo>
                  <a:lnTo>
                    <a:pt x="3104" y="2754"/>
                  </a:lnTo>
                  <a:lnTo>
                    <a:pt x="3053" y="2819"/>
                  </a:lnTo>
                  <a:lnTo>
                    <a:pt x="2999" y="2882"/>
                  </a:lnTo>
                  <a:lnTo>
                    <a:pt x="2942" y="2942"/>
                  </a:lnTo>
                  <a:lnTo>
                    <a:pt x="2882" y="3000"/>
                  </a:lnTo>
                  <a:lnTo>
                    <a:pt x="2819" y="3053"/>
                  </a:lnTo>
                  <a:lnTo>
                    <a:pt x="2754" y="3104"/>
                  </a:lnTo>
                  <a:lnTo>
                    <a:pt x="2687" y="3153"/>
                  </a:lnTo>
                  <a:lnTo>
                    <a:pt x="2617" y="3198"/>
                  </a:lnTo>
                  <a:lnTo>
                    <a:pt x="2545" y="3238"/>
                  </a:lnTo>
                  <a:lnTo>
                    <a:pt x="2470" y="3277"/>
                  </a:lnTo>
                  <a:lnTo>
                    <a:pt x="2394" y="3312"/>
                  </a:lnTo>
                  <a:lnTo>
                    <a:pt x="2316" y="3342"/>
                  </a:lnTo>
                  <a:lnTo>
                    <a:pt x="2235" y="3369"/>
                  </a:lnTo>
                  <a:lnTo>
                    <a:pt x="2154" y="3393"/>
                  </a:lnTo>
                  <a:lnTo>
                    <a:pt x="2071" y="3411"/>
                  </a:lnTo>
                  <a:lnTo>
                    <a:pt x="1986" y="3427"/>
                  </a:lnTo>
                  <a:lnTo>
                    <a:pt x="1899" y="3438"/>
                  </a:lnTo>
                  <a:lnTo>
                    <a:pt x="1812" y="3445"/>
                  </a:lnTo>
                  <a:lnTo>
                    <a:pt x="1723" y="3447"/>
                  </a:lnTo>
                  <a:lnTo>
                    <a:pt x="1634" y="3445"/>
                  </a:lnTo>
                  <a:lnTo>
                    <a:pt x="1547" y="3438"/>
                  </a:lnTo>
                  <a:lnTo>
                    <a:pt x="1461" y="3427"/>
                  </a:lnTo>
                  <a:lnTo>
                    <a:pt x="1376" y="3411"/>
                  </a:lnTo>
                  <a:lnTo>
                    <a:pt x="1292" y="3393"/>
                  </a:lnTo>
                  <a:lnTo>
                    <a:pt x="1211" y="3369"/>
                  </a:lnTo>
                  <a:lnTo>
                    <a:pt x="1131" y="3342"/>
                  </a:lnTo>
                  <a:lnTo>
                    <a:pt x="1053" y="3312"/>
                  </a:lnTo>
                  <a:lnTo>
                    <a:pt x="976" y="3277"/>
                  </a:lnTo>
                  <a:lnTo>
                    <a:pt x="902" y="3238"/>
                  </a:lnTo>
                  <a:lnTo>
                    <a:pt x="829" y="3198"/>
                  </a:lnTo>
                  <a:lnTo>
                    <a:pt x="760" y="3153"/>
                  </a:lnTo>
                  <a:lnTo>
                    <a:pt x="692" y="3104"/>
                  </a:lnTo>
                  <a:lnTo>
                    <a:pt x="627" y="3053"/>
                  </a:lnTo>
                  <a:lnTo>
                    <a:pt x="564" y="3000"/>
                  </a:lnTo>
                  <a:lnTo>
                    <a:pt x="505" y="2942"/>
                  </a:lnTo>
                  <a:lnTo>
                    <a:pt x="448" y="2882"/>
                  </a:lnTo>
                  <a:lnTo>
                    <a:pt x="394" y="2819"/>
                  </a:lnTo>
                  <a:lnTo>
                    <a:pt x="342" y="2754"/>
                  </a:lnTo>
                  <a:lnTo>
                    <a:pt x="294" y="2687"/>
                  </a:lnTo>
                  <a:lnTo>
                    <a:pt x="249" y="2617"/>
                  </a:lnTo>
                  <a:lnTo>
                    <a:pt x="208" y="2545"/>
                  </a:lnTo>
                  <a:lnTo>
                    <a:pt x="169" y="2470"/>
                  </a:lnTo>
                  <a:lnTo>
                    <a:pt x="136" y="2394"/>
                  </a:lnTo>
                  <a:lnTo>
                    <a:pt x="104" y="2316"/>
                  </a:lnTo>
                  <a:lnTo>
                    <a:pt x="77" y="2236"/>
                  </a:lnTo>
                  <a:lnTo>
                    <a:pt x="54" y="2154"/>
                  </a:lnTo>
                  <a:lnTo>
                    <a:pt x="35" y="2071"/>
                  </a:lnTo>
                  <a:lnTo>
                    <a:pt x="19" y="1986"/>
                  </a:lnTo>
                  <a:lnTo>
                    <a:pt x="9" y="1899"/>
                  </a:lnTo>
                  <a:lnTo>
                    <a:pt x="2" y="1813"/>
                  </a:lnTo>
                  <a:lnTo>
                    <a:pt x="0" y="1723"/>
                  </a:lnTo>
                  <a:lnTo>
                    <a:pt x="2" y="1634"/>
                  </a:lnTo>
                  <a:lnTo>
                    <a:pt x="9" y="1547"/>
                  </a:lnTo>
                  <a:lnTo>
                    <a:pt x="19" y="1462"/>
                  </a:lnTo>
                  <a:lnTo>
                    <a:pt x="35" y="1377"/>
                  </a:lnTo>
                  <a:lnTo>
                    <a:pt x="54" y="1293"/>
                  </a:lnTo>
                  <a:lnTo>
                    <a:pt x="77" y="1211"/>
                  </a:lnTo>
                  <a:lnTo>
                    <a:pt x="104" y="1131"/>
                  </a:lnTo>
                  <a:lnTo>
                    <a:pt x="136" y="1053"/>
                  </a:lnTo>
                  <a:lnTo>
                    <a:pt x="169" y="976"/>
                  </a:lnTo>
                  <a:lnTo>
                    <a:pt x="208" y="902"/>
                  </a:lnTo>
                  <a:lnTo>
                    <a:pt x="249" y="830"/>
                  </a:lnTo>
                  <a:lnTo>
                    <a:pt x="294" y="761"/>
                  </a:lnTo>
                  <a:lnTo>
                    <a:pt x="342" y="692"/>
                  </a:lnTo>
                  <a:lnTo>
                    <a:pt x="394" y="628"/>
                  </a:lnTo>
                  <a:lnTo>
                    <a:pt x="448" y="565"/>
                  </a:lnTo>
                  <a:lnTo>
                    <a:pt x="505" y="505"/>
                  </a:lnTo>
                  <a:lnTo>
                    <a:pt x="564" y="448"/>
                  </a:lnTo>
                  <a:lnTo>
                    <a:pt x="627" y="394"/>
                  </a:lnTo>
                  <a:lnTo>
                    <a:pt x="692" y="343"/>
                  </a:lnTo>
                  <a:lnTo>
                    <a:pt x="760" y="294"/>
                  </a:lnTo>
                  <a:lnTo>
                    <a:pt x="829" y="249"/>
                  </a:lnTo>
                  <a:lnTo>
                    <a:pt x="902" y="208"/>
                  </a:lnTo>
                  <a:lnTo>
                    <a:pt x="976" y="171"/>
                  </a:lnTo>
                  <a:lnTo>
                    <a:pt x="1053" y="136"/>
                  </a:lnTo>
                  <a:lnTo>
                    <a:pt x="1131" y="105"/>
                  </a:lnTo>
                  <a:lnTo>
                    <a:pt x="1211" y="77"/>
                  </a:lnTo>
                  <a:lnTo>
                    <a:pt x="1292" y="54"/>
                  </a:lnTo>
                  <a:lnTo>
                    <a:pt x="1376" y="36"/>
                  </a:lnTo>
                  <a:lnTo>
                    <a:pt x="1461" y="20"/>
                  </a:lnTo>
                  <a:lnTo>
                    <a:pt x="1547" y="9"/>
                  </a:lnTo>
                  <a:lnTo>
                    <a:pt x="1634" y="2"/>
                  </a:lnTo>
                  <a:lnTo>
                    <a:pt x="1723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  <a:effectLst>
              <a:innerShdw blurRad="165100" dist="139700" dir="5400000">
                <a:prstClr val="black">
                  <a:alpha val="12000"/>
                </a:prstClr>
              </a:inn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15" name="Freeform 6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3056303" y="2210032"/>
              <a:ext cx="2990981" cy="2996192"/>
            </a:xfrm>
            <a:custGeom>
              <a:avLst/>
              <a:gdLst>
                <a:gd name="T0" fmla="*/ 1899 w 3447"/>
                <a:gd name="T1" fmla="*/ 9 h 3447"/>
                <a:gd name="T2" fmla="*/ 2154 w 3447"/>
                <a:gd name="T3" fmla="*/ 54 h 3447"/>
                <a:gd name="T4" fmla="*/ 2394 w 3447"/>
                <a:gd name="T5" fmla="*/ 136 h 3447"/>
                <a:gd name="T6" fmla="*/ 2617 w 3447"/>
                <a:gd name="T7" fmla="*/ 249 h 3447"/>
                <a:gd name="T8" fmla="*/ 2819 w 3447"/>
                <a:gd name="T9" fmla="*/ 394 h 3447"/>
                <a:gd name="T10" fmla="*/ 2999 w 3447"/>
                <a:gd name="T11" fmla="*/ 565 h 3447"/>
                <a:gd name="T12" fmla="*/ 3152 w 3447"/>
                <a:gd name="T13" fmla="*/ 761 h 3447"/>
                <a:gd name="T14" fmla="*/ 3277 w 3447"/>
                <a:gd name="T15" fmla="*/ 976 h 3447"/>
                <a:gd name="T16" fmla="*/ 3369 w 3447"/>
                <a:gd name="T17" fmla="*/ 1211 h 3447"/>
                <a:gd name="T18" fmla="*/ 3427 w 3447"/>
                <a:gd name="T19" fmla="*/ 1462 h 3447"/>
                <a:gd name="T20" fmla="*/ 3447 w 3447"/>
                <a:gd name="T21" fmla="*/ 1723 h 3447"/>
                <a:gd name="T22" fmla="*/ 3427 w 3447"/>
                <a:gd name="T23" fmla="*/ 1986 h 3447"/>
                <a:gd name="T24" fmla="*/ 3369 w 3447"/>
                <a:gd name="T25" fmla="*/ 2236 h 3447"/>
                <a:gd name="T26" fmla="*/ 3277 w 3447"/>
                <a:gd name="T27" fmla="*/ 2470 h 3447"/>
                <a:gd name="T28" fmla="*/ 3152 w 3447"/>
                <a:gd name="T29" fmla="*/ 2687 h 3447"/>
                <a:gd name="T30" fmla="*/ 2999 w 3447"/>
                <a:gd name="T31" fmla="*/ 2882 h 3447"/>
                <a:gd name="T32" fmla="*/ 2819 w 3447"/>
                <a:gd name="T33" fmla="*/ 3053 h 3447"/>
                <a:gd name="T34" fmla="*/ 2617 w 3447"/>
                <a:gd name="T35" fmla="*/ 3198 h 3447"/>
                <a:gd name="T36" fmla="*/ 2394 w 3447"/>
                <a:gd name="T37" fmla="*/ 3312 h 3447"/>
                <a:gd name="T38" fmla="*/ 2154 w 3447"/>
                <a:gd name="T39" fmla="*/ 3393 h 3447"/>
                <a:gd name="T40" fmla="*/ 1899 w 3447"/>
                <a:gd name="T41" fmla="*/ 3438 h 3447"/>
                <a:gd name="T42" fmla="*/ 1634 w 3447"/>
                <a:gd name="T43" fmla="*/ 3445 h 3447"/>
                <a:gd name="T44" fmla="*/ 1376 w 3447"/>
                <a:gd name="T45" fmla="*/ 3411 h 3447"/>
                <a:gd name="T46" fmla="*/ 1131 w 3447"/>
                <a:gd name="T47" fmla="*/ 3342 h 3447"/>
                <a:gd name="T48" fmla="*/ 902 w 3447"/>
                <a:gd name="T49" fmla="*/ 3238 h 3447"/>
                <a:gd name="T50" fmla="*/ 692 w 3447"/>
                <a:gd name="T51" fmla="*/ 3104 h 3447"/>
                <a:gd name="T52" fmla="*/ 505 w 3447"/>
                <a:gd name="T53" fmla="*/ 2942 h 3447"/>
                <a:gd name="T54" fmla="*/ 342 w 3447"/>
                <a:gd name="T55" fmla="*/ 2754 h 3447"/>
                <a:gd name="T56" fmla="*/ 208 w 3447"/>
                <a:gd name="T57" fmla="*/ 2545 h 3447"/>
                <a:gd name="T58" fmla="*/ 104 w 3447"/>
                <a:gd name="T59" fmla="*/ 2316 h 3447"/>
                <a:gd name="T60" fmla="*/ 35 w 3447"/>
                <a:gd name="T61" fmla="*/ 2071 h 3447"/>
                <a:gd name="T62" fmla="*/ 2 w 3447"/>
                <a:gd name="T63" fmla="*/ 1813 h 3447"/>
                <a:gd name="T64" fmla="*/ 9 w 3447"/>
                <a:gd name="T65" fmla="*/ 1547 h 3447"/>
                <a:gd name="T66" fmla="*/ 54 w 3447"/>
                <a:gd name="T67" fmla="*/ 1293 h 3447"/>
                <a:gd name="T68" fmla="*/ 136 w 3447"/>
                <a:gd name="T69" fmla="*/ 1053 h 3447"/>
                <a:gd name="T70" fmla="*/ 249 w 3447"/>
                <a:gd name="T71" fmla="*/ 830 h 3447"/>
                <a:gd name="T72" fmla="*/ 394 w 3447"/>
                <a:gd name="T73" fmla="*/ 628 h 3447"/>
                <a:gd name="T74" fmla="*/ 564 w 3447"/>
                <a:gd name="T75" fmla="*/ 448 h 3447"/>
                <a:gd name="T76" fmla="*/ 760 w 3447"/>
                <a:gd name="T77" fmla="*/ 294 h 3447"/>
                <a:gd name="T78" fmla="*/ 976 w 3447"/>
                <a:gd name="T79" fmla="*/ 171 h 3447"/>
                <a:gd name="T80" fmla="*/ 1211 w 3447"/>
                <a:gd name="T81" fmla="*/ 77 h 3447"/>
                <a:gd name="T82" fmla="*/ 1461 w 3447"/>
                <a:gd name="T83" fmla="*/ 20 h 3447"/>
                <a:gd name="T84" fmla="*/ 1723 w 3447"/>
                <a:gd name="T85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47" h="3447">
                  <a:moveTo>
                    <a:pt x="1723" y="0"/>
                  </a:moveTo>
                  <a:lnTo>
                    <a:pt x="1812" y="2"/>
                  </a:lnTo>
                  <a:lnTo>
                    <a:pt x="1899" y="9"/>
                  </a:lnTo>
                  <a:lnTo>
                    <a:pt x="1986" y="20"/>
                  </a:lnTo>
                  <a:lnTo>
                    <a:pt x="2071" y="36"/>
                  </a:lnTo>
                  <a:lnTo>
                    <a:pt x="2154" y="54"/>
                  </a:lnTo>
                  <a:lnTo>
                    <a:pt x="2235" y="77"/>
                  </a:lnTo>
                  <a:lnTo>
                    <a:pt x="2316" y="105"/>
                  </a:lnTo>
                  <a:lnTo>
                    <a:pt x="2394" y="136"/>
                  </a:lnTo>
                  <a:lnTo>
                    <a:pt x="2470" y="171"/>
                  </a:lnTo>
                  <a:lnTo>
                    <a:pt x="2545" y="208"/>
                  </a:lnTo>
                  <a:lnTo>
                    <a:pt x="2617" y="249"/>
                  </a:lnTo>
                  <a:lnTo>
                    <a:pt x="2687" y="294"/>
                  </a:lnTo>
                  <a:lnTo>
                    <a:pt x="2754" y="343"/>
                  </a:lnTo>
                  <a:lnTo>
                    <a:pt x="2819" y="394"/>
                  </a:lnTo>
                  <a:lnTo>
                    <a:pt x="2882" y="448"/>
                  </a:lnTo>
                  <a:lnTo>
                    <a:pt x="2942" y="505"/>
                  </a:lnTo>
                  <a:lnTo>
                    <a:pt x="2999" y="565"/>
                  </a:lnTo>
                  <a:lnTo>
                    <a:pt x="3053" y="628"/>
                  </a:lnTo>
                  <a:lnTo>
                    <a:pt x="3104" y="692"/>
                  </a:lnTo>
                  <a:lnTo>
                    <a:pt x="3152" y="761"/>
                  </a:lnTo>
                  <a:lnTo>
                    <a:pt x="3197" y="830"/>
                  </a:lnTo>
                  <a:lnTo>
                    <a:pt x="3238" y="902"/>
                  </a:lnTo>
                  <a:lnTo>
                    <a:pt x="3277" y="976"/>
                  </a:lnTo>
                  <a:lnTo>
                    <a:pt x="3312" y="1053"/>
                  </a:lnTo>
                  <a:lnTo>
                    <a:pt x="3342" y="1131"/>
                  </a:lnTo>
                  <a:lnTo>
                    <a:pt x="3369" y="1211"/>
                  </a:lnTo>
                  <a:lnTo>
                    <a:pt x="3392" y="1293"/>
                  </a:lnTo>
                  <a:lnTo>
                    <a:pt x="3411" y="1377"/>
                  </a:lnTo>
                  <a:lnTo>
                    <a:pt x="3427" y="1462"/>
                  </a:lnTo>
                  <a:lnTo>
                    <a:pt x="3437" y="1547"/>
                  </a:lnTo>
                  <a:lnTo>
                    <a:pt x="3445" y="1634"/>
                  </a:lnTo>
                  <a:lnTo>
                    <a:pt x="3447" y="1723"/>
                  </a:lnTo>
                  <a:lnTo>
                    <a:pt x="3445" y="1813"/>
                  </a:lnTo>
                  <a:lnTo>
                    <a:pt x="3437" y="1899"/>
                  </a:lnTo>
                  <a:lnTo>
                    <a:pt x="3427" y="1986"/>
                  </a:lnTo>
                  <a:lnTo>
                    <a:pt x="3411" y="2071"/>
                  </a:lnTo>
                  <a:lnTo>
                    <a:pt x="3392" y="2154"/>
                  </a:lnTo>
                  <a:lnTo>
                    <a:pt x="3369" y="2236"/>
                  </a:lnTo>
                  <a:lnTo>
                    <a:pt x="3342" y="2316"/>
                  </a:lnTo>
                  <a:lnTo>
                    <a:pt x="3312" y="2394"/>
                  </a:lnTo>
                  <a:lnTo>
                    <a:pt x="3277" y="2470"/>
                  </a:lnTo>
                  <a:lnTo>
                    <a:pt x="3238" y="2545"/>
                  </a:lnTo>
                  <a:lnTo>
                    <a:pt x="3197" y="2617"/>
                  </a:lnTo>
                  <a:lnTo>
                    <a:pt x="3152" y="2687"/>
                  </a:lnTo>
                  <a:lnTo>
                    <a:pt x="3104" y="2754"/>
                  </a:lnTo>
                  <a:lnTo>
                    <a:pt x="3053" y="2819"/>
                  </a:lnTo>
                  <a:lnTo>
                    <a:pt x="2999" y="2882"/>
                  </a:lnTo>
                  <a:lnTo>
                    <a:pt x="2942" y="2942"/>
                  </a:lnTo>
                  <a:lnTo>
                    <a:pt x="2882" y="3000"/>
                  </a:lnTo>
                  <a:lnTo>
                    <a:pt x="2819" y="3053"/>
                  </a:lnTo>
                  <a:lnTo>
                    <a:pt x="2754" y="3104"/>
                  </a:lnTo>
                  <a:lnTo>
                    <a:pt x="2687" y="3153"/>
                  </a:lnTo>
                  <a:lnTo>
                    <a:pt x="2617" y="3198"/>
                  </a:lnTo>
                  <a:lnTo>
                    <a:pt x="2545" y="3238"/>
                  </a:lnTo>
                  <a:lnTo>
                    <a:pt x="2470" y="3277"/>
                  </a:lnTo>
                  <a:lnTo>
                    <a:pt x="2394" y="3312"/>
                  </a:lnTo>
                  <a:lnTo>
                    <a:pt x="2316" y="3342"/>
                  </a:lnTo>
                  <a:lnTo>
                    <a:pt x="2235" y="3369"/>
                  </a:lnTo>
                  <a:lnTo>
                    <a:pt x="2154" y="3393"/>
                  </a:lnTo>
                  <a:lnTo>
                    <a:pt x="2071" y="3411"/>
                  </a:lnTo>
                  <a:lnTo>
                    <a:pt x="1986" y="3427"/>
                  </a:lnTo>
                  <a:lnTo>
                    <a:pt x="1899" y="3438"/>
                  </a:lnTo>
                  <a:lnTo>
                    <a:pt x="1812" y="3445"/>
                  </a:lnTo>
                  <a:lnTo>
                    <a:pt x="1723" y="3447"/>
                  </a:lnTo>
                  <a:lnTo>
                    <a:pt x="1634" y="3445"/>
                  </a:lnTo>
                  <a:lnTo>
                    <a:pt x="1547" y="3438"/>
                  </a:lnTo>
                  <a:lnTo>
                    <a:pt x="1461" y="3427"/>
                  </a:lnTo>
                  <a:lnTo>
                    <a:pt x="1376" y="3411"/>
                  </a:lnTo>
                  <a:lnTo>
                    <a:pt x="1292" y="3393"/>
                  </a:lnTo>
                  <a:lnTo>
                    <a:pt x="1211" y="3369"/>
                  </a:lnTo>
                  <a:lnTo>
                    <a:pt x="1131" y="3342"/>
                  </a:lnTo>
                  <a:lnTo>
                    <a:pt x="1053" y="3312"/>
                  </a:lnTo>
                  <a:lnTo>
                    <a:pt x="976" y="3277"/>
                  </a:lnTo>
                  <a:lnTo>
                    <a:pt x="902" y="3238"/>
                  </a:lnTo>
                  <a:lnTo>
                    <a:pt x="829" y="3198"/>
                  </a:lnTo>
                  <a:lnTo>
                    <a:pt x="760" y="3153"/>
                  </a:lnTo>
                  <a:lnTo>
                    <a:pt x="692" y="3104"/>
                  </a:lnTo>
                  <a:lnTo>
                    <a:pt x="627" y="3053"/>
                  </a:lnTo>
                  <a:lnTo>
                    <a:pt x="564" y="3000"/>
                  </a:lnTo>
                  <a:lnTo>
                    <a:pt x="505" y="2942"/>
                  </a:lnTo>
                  <a:lnTo>
                    <a:pt x="448" y="2882"/>
                  </a:lnTo>
                  <a:lnTo>
                    <a:pt x="394" y="2819"/>
                  </a:lnTo>
                  <a:lnTo>
                    <a:pt x="342" y="2754"/>
                  </a:lnTo>
                  <a:lnTo>
                    <a:pt x="294" y="2687"/>
                  </a:lnTo>
                  <a:lnTo>
                    <a:pt x="249" y="2617"/>
                  </a:lnTo>
                  <a:lnTo>
                    <a:pt x="208" y="2545"/>
                  </a:lnTo>
                  <a:lnTo>
                    <a:pt x="169" y="2470"/>
                  </a:lnTo>
                  <a:lnTo>
                    <a:pt x="136" y="2394"/>
                  </a:lnTo>
                  <a:lnTo>
                    <a:pt x="104" y="2316"/>
                  </a:lnTo>
                  <a:lnTo>
                    <a:pt x="77" y="2236"/>
                  </a:lnTo>
                  <a:lnTo>
                    <a:pt x="54" y="2154"/>
                  </a:lnTo>
                  <a:lnTo>
                    <a:pt x="35" y="2071"/>
                  </a:lnTo>
                  <a:lnTo>
                    <a:pt x="19" y="1986"/>
                  </a:lnTo>
                  <a:lnTo>
                    <a:pt x="9" y="1899"/>
                  </a:lnTo>
                  <a:lnTo>
                    <a:pt x="2" y="1813"/>
                  </a:lnTo>
                  <a:lnTo>
                    <a:pt x="0" y="1723"/>
                  </a:lnTo>
                  <a:lnTo>
                    <a:pt x="2" y="1634"/>
                  </a:lnTo>
                  <a:lnTo>
                    <a:pt x="9" y="1547"/>
                  </a:lnTo>
                  <a:lnTo>
                    <a:pt x="19" y="1462"/>
                  </a:lnTo>
                  <a:lnTo>
                    <a:pt x="35" y="1377"/>
                  </a:lnTo>
                  <a:lnTo>
                    <a:pt x="54" y="1293"/>
                  </a:lnTo>
                  <a:lnTo>
                    <a:pt x="77" y="1211"/>
                  </a:lnTo>
                  <a:lnTo>
                    <a:pt x="104" y="1131"/>
                  </a:lnTo>
                  <a:lnTo>
                    <a:pt x="136" y="1053"/>
                  </a:lnTo>
                  <a:lnTo>
                    <a:pt x="169" y="976"/>
                  </a:lnTo>
                  <a:lnTo>
                    <a:pt x="208" y="902"/>
                  </a:lnTo>
                  <a:lnTo>
                    <a:pt x="249" y="830"/>
                  </a:lnTo>
                  <a:lnTo>
                    <a:pt x="294" y="761"/>
                  </a:lnTo>
                  <a:lnTo>
                    <a:pt x="342" y="692"/>
                  </a:lnTo>
                  <a:lnTo>
                    <a:pt x="394" y="628"/>
                  </a:lnTo>
                  <a:lnTo>
                    <a:pt x="448" y="565"/>
                  </a:lnTo>
                  <a:lnTo>
                    <a:pt x="505" y="505"/>
                  </a:lnTo>
                  <a:lnTo>
                    <a:pt x="564" y="448"/>
                  </a:lnTo>
                  <a:lnTo>
                    <a:pt x="627" y="394"/>
                  </a:lnTo>
                  <a:lnTo>
                    <a:pt x="692" y="343"/>
                  </a:lnTo>
                  <a:lnTo>
                    <a:pt x="760" y="294"/>
                  </a:lnTo>
                  <a:lnTo>
                    <a:pt x="829" y="249"/>
                  </a:lnTo>
                  <a:lnTo>
                    <a:pt x="902" y="208"/>
                  </a:lnTo>
                  <a:lnTo>
                    <a:pt x="976" y="171"/>
                  </a:lnTo>
                  <a:lnTo>
                    <a:pt x="1053" y="136"/>
                  </a:lnTo>
                  <a:lnTo>
                    <a:pt x="1131" y="105"/>
                  </a:lnTo>
                  <a:lnTo>
                    <a:pt x="1211" y="77"/>
                  </a:lnTo>
                  <a:lnTo>
                    <a:pt x="1292" y="54"/>
                  </a:lnTo>
                  <a:lnTo>
                    <a:pt x="1376" y="36"/>
                  </a:lnTo>
                  <a:lnTo>
                    <a:pt x="1461" y="20"/>
                  </a:lnTo>
                  <a:lnTo>
                    <a:pt x="1547" y="9"/>
                  </a:lnTo>
                  <a:lnTo>
                    <a:pt x="1634" y="2"/>
                  </a:lnTo>
                  <a:lnTo>
                    <a:pt x="1723" y="0"/>
                  </a:lnTo>
                  <a:close/>
                </a:path>
              </a:pathLst>
            </a:custGeom>
            <a:blipFill>
              <a:blip r:embed="rId13"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innerShdw blurRad="165100" dist="139700" dir="5400000">
                <a:prstClr val="black">
                  <a:alpha val="12000"/>
                </a:prstClr>
              </a:inn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  <a:ea typeface="ＭＳ Ｐゴシック" charset="-128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115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6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/>
              <a:t>Specific Operation Risk Assessment (SORA)</a:t>
            </a:r>
            <a:endParaRPr lang="es-ES_tradnl" sz="2400" b="1"/>
          </a:p>
        </p:txBody>
      </p:sp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Straight Connector 77"/>
          <p:cNvCxnSpPr/>
          <p:nvPr/>
        </p:nvCxnSpPr>
        <p:spPr>
          <a:xfrm>
            <a:off x="2578100" y="1073329"/>
            <a:ext cx="3975100" cy="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DE7-4AD2-41D9-B67B-7A0F1E7D3A38}" type="slidenum">
              <a:rPr lang="es-ES_tradnl" smtClean="0"/>
              <a:t>13</a:t>
            </a:fld>
            <a:endParaRPr lang="es-ES_tradnl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2925" y="1417638"/>
            <a:ext cx="814387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/>
              <a:t>Enables the </a:t>
            </a:r>
            <a:r>
              <a:rPr lang="de-CH" sz="2000" b="1"/>
              <a:t>Specific</a:t>
            </a:r>
            <a:r>
              <a:rPr lang="de-CH" sz="2000"/>
              <a:t> operations</a:t>
            </a:r>
          </a:p>
          <a:p>
            <a:endParaRPr lang="de-CH" sz="20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/>
              <a:t>Accounts for </a:t>
            </a:r>
            <a:r>
              <a:rPr lang="de-CH" sz="2000" b="1"/>
              <a:t>type, scale, complexity of the activity, third parties at risk</a:t>
            </a:r>
          </a:p>
          <a:p>
            <a:endParaRPr lang="de-CH" sz="20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 b="1"/>
              <a:t>Holistic </a:t>
            </a:r>
            <a:r>
              <a:rPr lang="de-CH" sz="2000"/>
              <a:t>and not atomistic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0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/>
              <a:t>Focus on </a:t>
            </a:r>
            <a:r>
              <a:rPr lang="de-CH" sz="2000" b="1"/>
              <a:t>objectives </a:t>
            </a:r>
            <a:r>
              <a:rPr lang="de-CH" sz="2000"/>
              <a:t>rather than means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/>
              <a:t>Allows for </a:t>
            </a:r>
            <a:r>
              <a:rPr lang="de-CH" sz="2000" b="1"/>
              <a:t>scenario</a:t>
            </a:r>
            <a:r>
              <a:rPr lang="de-CH" sz="2000"/>
              <a:t> determination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/>
              <a:t>Allows for continuous improvements (</a:t>
            </a:r>
            <a:r>
              <a:rPr lang="de-CH" sz="2000" b="1"/>
              <a:t>iteration loops</a:t>
            </a:r>
            <a:r>
              <a:rPr lang="de-CH" sz="200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/>
              <a:t>Developed with </a:t>
            </a:r>
            <a:r>
              <a:rPr lang="de-CH" sz="2000" b="1"/>
              <a:t>stakeholders</a:t>
            </a:r>
            <a:endParaRPr lang="en-US" sz="2000" b="1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2662" y="2697638"/>
            <a:ext cx="1876425" cy="1495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74639"/>
            <a:ext cx="1298399" cy="168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31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36460" y="1717883"/>
            <a:ext cx="7405377" cy="4470504"/>
            <a:chOff x="28948" y="1423109"/>
            <a:chExt cx="8886452" cy="5087045"/>
          </a:xfrm>
        </p:grpSpPr>
        <p:sp>
          <p:nvSpPr>
            <p:cNvPr id="5" name="TextBox 4"/>
            <p:cNvSpPr txBox="1"/>
            <p:nvPr/>
          </p:nvSpPr>
          <p:spPr>
            <a:xfrm>
              <a:off x="2552635" y="6089886"/>
              <a:ext cx="4354285" cy="420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Intrinsic risk </a:t>
              </a:r>
              <a:r>
                <a:rPr lang="en-US" dirty="0"/>
                <a:t>of UAS operation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48" y="1959231"/>
              <a:ext cx="1653484" cy="385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600200" y="1423109"/>
              <a:ext cx="0" cy="45720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600200" y="5527963"/>
              <a:ext cx="1273613" cy="0"/>
            </a:xfrm>
            <a:prstGeom prst="line">
              <a:avLst/>
            </a:prstGeom>
            <a:ln w="15875">
              <a:solidFill>
                <a:schemeClr val="accent1">
                  <a:shade val="95000"/>
                  <a:satMod val="105000"/>
                  <a:alpha val="41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633309" y="3034145"/>
              <a:ext cx="1273613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873813" y="3034145"/>
              <a:ext cx="2759495" cy="2493818"/>
            </a:xfrm>
            <a:prstGeom prst="line">
              <a:avLst/>
            </a:prstGeom>
            <a:ln w="15875">
              <a:solidFill>
                <a:schemeClr val="accent1">
                  <a:shade val="95000"/>
                  <a:satMod val="105000"/>
                  <a:alpha val="41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873813" y="1475508"/>
              <a:ext cx="0" cy="4468091"/>
            </a:xfrm>
            <a:prstGeom prst="line">
              <a:avLst/>
            </a:prstGeom>
            <a:ln w="15875">
              <a:solidFill>
                <a:schemeClr val="accent1">
                  <a:shade val="95000"/>
                  <a:satMod val="105000"/>
                  <a:alpha val="41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5621515" y="1475508"/>
              <a:ext cx="11793" cy="4468091"/>
            </a:xfrm>
            <a:prstGeom prst="line">
              <a:avLst/>
            </a:prstGeom>
            <a:ln w="15875">
              <a:solidFill>
                <a:schemeClr val="accent1">
                  <a:shade val="95000"/>
                  <a:satMod val="105000"/>
                  <a:alpha val="41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785556" y="1513418"/>
              <a:ext cx="931625" cy="315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/>
                <a:t>Open</a:t>
              </a:r>
              <a:endParaRPr lang="en-US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84087" y="1513418"/>
              <a:ext cx="1857352" cy="315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/>
                <a:t>Specific</a:t>
              </a:r>
              <a:endParaRPr lang="en-US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01831" y="1513418"/>
              <a:ext cx="1857352" cy="3152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Certified</a:t>
              </a:r>
              <a:endParaRPr lang="en-US" sz="12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181163" y="3254140"/>
              <a:ext cx="4462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739815" y="3592390"/>
              <a:ext cx="4462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301876" y="3970554"/>
              <a:ext cx="4462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55627" y="4416329"/>
              <a:ext cx="4462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320061" y="4851290"/>
              <a:ext cx="535566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873813" y="5199259"/>
              <a:ext cx="4462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237006" y="5527963"/>
              <a:ext cx="636807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600200" y="5721213"/>
              <a:ext cx="636806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237006" y="5527963"/>
              <a:ext cx="0" cy="415636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873813" y="5199259"/>
              <a:ext cx="0" cy="74434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320061" y="4851290"/>
              <a:ext cx="0" cy="109230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855627" y="4416329"/>
              <a:ext cx="0" cy="152727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301876" y="3970554"/>
              <a:ext cx="0" cy="197304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748124" y="3592390"/>
              <a:ext cx="0" cy="235120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81163" y="3254140"/>
              <a:ext cx="4901" cy="268945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1600200" y="5721213"/>
              <a:ext cx="636806" cy="2223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162800" y="3119895"/>
              <a:ext cx="304800" cy="2176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62800" y="3408394"/>
              <a:ext cx="304800" cy="22044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162800" y="3688561"/>
              <a:ext cx="304800" cy="22044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467600" y="3056953"/>
              <a:ext cx="1447800" cy="840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-Operational</a:t>
              </a:r>
            </a:p>
            <a:p>
              <a:r>
                <a:rPr lang="en-US" sz="1400" dirty="0"/>
                <a:t>-Design</a:t>
              </a:r>
            </a:p>
            <a:p>
              <a:r>
                <a:rPr lang="en-US" sz="1400" dirty="0"/>
                <a:t>-Production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37006" y="5527963"/>
              <a:ext cx="636806" cy="4156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873812" y="5199258"/>
              <a:ext cx="446249" cy="7443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338121" y="4858985"/>
              <a:ext cx="517506" cy="8622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322315" y="5744245"/>
              <a:ext cx="533312" cy="1993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55627" y="4416329"/>
              <a:ext cx="446249" cy="1032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871324" y="5449048"/>
              <a:ext cx="414854" cy="4779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301876" y="3970554"/>
              <a:ext cx="446249" cy="11771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301875" y="5158453"/>
              <a:ext cx="446250" cy="56276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286177" y="5711452"/>
              <a:ext cx="453637" cy="22044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748125" y="3582238"/>
              <a:ext cx="446249" cy="13504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756829" y="4957076"/>
              <a:ext cx="446249" cy="56276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748125" y="5527963"/>
              <a:ext cx="453637" cy="39906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187060" y="3246137"/>
              <a:ext cx="446249" cy="13027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208975" y="4563223"/>
              <a:ext cx="424334" cy="8035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203078" y="5397444"/>
              <a:ext cx="453637" cy="52958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633308" y="3028526"/>
              <a:ext cx="1273613" cy="11423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646435" y="4174911"/>
              <a:ext cx="1250206" cy="74785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646434" y="4923988"/>
              <a:ext cx="1260488" cy="100303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1623785" y="5972541"/>
              <a:ext cx="530672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 rot="17740606">
            <a:off x="3148079" y="5181830"/>
            <a:ext cx="69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SAIL I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 rot="17740606">
            <a:off x="3595868" y="5002492"/>
            <a:ext cx="69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SAIL II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 rot="17740606">
            <a:off x="3984784" y="4767181"/>
            <a:ext cx="69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SAIL III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 rot="17740606">
            <a:off x="4338133" y="4462381"/>
            <a:ext cx="69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SAIL IV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 rot="17740606">
            <a:off x="4730304" y="4326561"/>
            <a:ext cx="69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SAIL V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 rot="17740606">
            <a:off x="5092213" y="3989179"/>
            <a:ext cx="69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SAIL VI</a:t>
            </a:r>
            <a:endParaRPr lang="en-US" sz="1400" dirty="0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4868667" y="4994067"/>
            <a:ext cx="0" cy="332208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6476" y="1728369"/>
            <a:ext cx="1655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Recommended level of rigor</a:t>
            </a:r>
            <a:endParaRPr lang="en-US" dirty="0"/>
          </a:p>
        </p:txBody>
      </p:sp>
      <p:sp>
        <p:nvSpPr>
          <p:cNvPr id="63" name="Title 6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/>
              <a:t>Specific Operation Risk Assessment (SORA)</a:t>
            </a:r>
            <a:endParaRPr lang="es-ES_tradnl" sz="2400" b="1"/>
          </a:p>
        </p:txBody>
      </p:sp>
      <p:cxnSp>
        <p:nvCxnSpPr>
          <p:cNvPr id="64" name="Straight Connector 63"/>
          <p:cNvCxnSpPr/>
          <p:nvPr/>
        </p:nvCxnSpPr>
        <p:spPr>
          <a:xfrm>
            <a:off x="2606675" y="1435279"/>
            <a:ext cx="3975100" cy="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5" name="Picture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515" y="222924"/>
            <a:ext cx="1058643" cy="137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9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638176"/>
            <a:ext cx="6448425" cy="47339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66"/>
          <p:cNvSpPr>
            <a:spLocks noGrp="1"/>
          </p:cNvSpPr>
          <p:nvPr>
            <p:ph type="title"/>
          </p:nvPr>
        </p:nvSpPr>
        <p:spPr>
          <a:xfrm>
            <a:off x="1066800" y="660796"/>
            <a:ext cx="1066800" cy="455613"/>
          </a:xfrm>
        </p:spPr>
        <p:txBody>
          <a:bodyPr>
            <a:normAutofit fontScale="90000"/>
          </a:bodyPr>
          <a:lstStyle/>
          <a:p>
            <a:r>
              <a:rPr lang="en-US" sz="2400" b="1"/>
              <a:t>SORA</a:t>
            </a:r>
            <a:endParaRPr lang="es-ES_tradnl" sz="2400" b="1"/>
          </a:p>
        </p:txBody>
      </p:sp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DE7-4AD2-41D9-B67B-7A0F1E7D3A38}" type="slidenum">
              <a:rPr lang="es-ES_tradnl" smtClean="0"/>
              <a:t>15</a:t>
            </a:fld>
            <a:endParaRPr lang="es-ES_tradnl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9671" y="1568450"/>
            <a:ext cx="1666875" cy="204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200" b="1" u="sng">
                <a:solidFill>
                  <a:schemeClr val="tx1"/>
                </a:solidFill>
              </a:rPr>
              <a:t>SORA Input</a:t>
            </a:r>
          </a:p>
          <a:p>
            <a:pPr algn="ctr"/>
            <a:endParaRPr lang="de-CH" sz="1200" b="1" u="sng">
              <a:solidFill>
                <a:schemeClr val="tx1"/>
              </a:solidFill>
            </a:endParaRPr>
          </a:p>
          <a:p>
            <a:r>
              <a:rPr lang="de-CH" sz="1200" b="1" u="sng">
                <a:solidFill>
                  <a:schemeClr val="tx1"/>
                </a:solidFill>
              </a:rPr>
              <a:t>Concept of Operations</a:t>
            </a:r>
          </a:p>
          <a:p>
            <a:endParaRPr lang="de-CH" sz="1200">
              <a:solidFill>
                <a:schemeClr val="tx1"/>
              </a:solidFill>
            </a:endParaRPr>
          </a:p>
          <a:p>
            <a:r>
              <a:rPr lang="de-CH" sz="1200">
                <a:solidFill>
                  <a:schemeClr val="tx1"/>
                </a:solidFill>
              </a:rPr>
              <a:t>Information on:</a:t>
            </a:r>
          </a:p>
          <a:p>
            <a:pPr marL="285750" indent="-285750">
              <a:buFontTx/>
              <a:buChar char="-"/>
            </a:pPr>
            <a:r>
              <a:rPr lang="de-CH" sz="1200">
                <a:solidFill>
                  <a:schemeClr val="tx1"/>
                </a:solidFill>
              </a:rPr>
              <a:t>Operator </a:t>
            </a:r>
          </a:p>
          <a:p>
            <a:pPr marL="285750" indent="-285750">
              <a:buFontTx/>
              <a:buChar char="-"/>
            </a:pPr>
            <a:r>
              <a:rPr lang="de-CH" sz="1200">
                <a:solidFill>
                  <a:schemeClr val="tx1"/>
                </a:solidFill>
              </a:rPr>
              <a:t>Intended operation</a:t>
            </a:r>
          </a:p>
          <a:p>
            <a:pPr marL="285750" indent="-285750">
              <a:buFontTx/>
              <a:buChar char="-"/>
            </a:pPr>
            <a:r>
              <a:rPr lang="de-CH" sz="1200">
                <a:solidFill>
                  <a:schemeClr val="tx1"/>
                </a:solidFill>
              </a:rPr>
              <a:t>UAS description</a:t>
            </a:r>
          </a:p>
          <a:p>
            <a:pPr marL="285750" indent="-285750">
              <a:buFontTx/>
              <a:buChar char="-"/>
            </a:pPr>
            <a:r>
              <a:rPr lang="de-CH" sz="1200">
                <a:solidFill>
                  <a:schemeClr val="tx1"/>
                </a:solidFill>
              </a:rPr>
              <a:t>Remote crew</a:t>
            </a:r>
          </a:p>
          <a:p>
            <a:pPr marL="285750" indent="-285750">
              <a:buFontTx/>
              <a:buChar char="-"/>
            </a:pPr>
            <a:endParaRPr lang="en-US" sz="1200" b="1" u="sng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10" idx="3"/>
            <a:endCxn id="11" idx="1"/>
          </p:cNvCxnSpPr>
          <p:nvPr/>
        </p:nvCxnSpPr>
        <p:spPr>
          <a:xfrm>
            <a:off x="1886546" y="2592388"/>
            <a:ext cx="6387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2525315" y="1169906"/>
            <a:ext cx="2457450" cy="2844963"/>
            <a:chOff x="2733676" y="1384137"/>
            <a:chExt cx="2457450" cy="2844963"/>
          </a:xfrm>
        </p:grpSpPr>
        <p:sp>
          <p:nvSpPr>
            <p:cNvPr id="11" name="Rectangle 10"/>
            <p:cNvSpPr/>
            <p:nvPr/>
          </p:nvSpPr>
          <p:spPr>
            <a:xfrm>
              <a:off x="2733676" y="1384137"/>
              <a:ext cx="2457450" cy="28449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CH" sz="1400" b="1" u="sng">
                  <a:solidFill>
                    <a:schemeClr val="tx1"/>
                  </a:solidFill>
                </a:rPr>
                <a:t>Specific Assurance and Integrity Level (SAIL) evaluation</a:t>
              </a:r>
              <a:endParaRPr lang="de-CH" sz="140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endParaRPr lang="en-US" sz="1400" b="1" u="sng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28950" y="2272345"/>
              <a:ext cx="876449" cy="5594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CH" sz="1400">
                  <a:solidFill>
                    <a:schemeClr val="tx1"/>
                  </a:solidFill>
                </a:rPr>
                <a:t>Ground Risk Class </a:t>
              </a:r>
            </a:p>
            <a:p>
              <a:pPr algn="ctr"/>
              <a:endParaRPr lang="de-CH" sz="140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endParaRPr lang="en-US" sz="1400" b="1" u="sng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008833" y="2272344"/>
              <a:ext cx="850181" cy="5594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CH" sz="1400">
                  <a:solidFill>
                    <a:schemeClr val="tx1"/>
                  </a:solidFill>
                </a:rPr>
                <a:t>Air Risk Class </a:t>
              </a:r>
            </a:p>
            <a:p>
              <a:pPr algn="ctr"/>
              <a:endParaRPr lang="de-CH" sz="140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endParaRPr lang="en-US" sz="1400" b="1" u="sng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45680" y="2993066"/>
              <a:ext cx="854870" cy="4095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CH" sz="1400">
                  <a:solidFill>
                    <a:schemeClr val="tx1"/>
                  </a:solidFill>
                </a:rPr>
                <a:t>Lethality</a:t>
              </a:r>
            </a:p>
            <a:p>
              <a:pPr algn="ctr"/>
              <a:endParaRPr lang="de-CH" sz="140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endParaRPr lang="en-US" sz="1400" b="1" u="sng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1" idx="2"/>
            </p:cNvCxnSpPr>
            <p:nvPr/>
          </p:nvCxnSpPr>
          <p:spPr>
            <a:xfrm>
              <a:off x="3467175" y="2831778"/>
              <a:ext cx="0" cy="8142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2" idx="2"/>
            </p:cNvCxnSpPr>
            <p:nvPr/>
          </p:nvCxnSpPr>
          <p:spPr>
            <a:xfrm>
              <a:off x="4433924" y="2831777"/>
              <a:ext cx="0" cy="8142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144440" y="3646005"/>
              <a:ext cx="1657350" cy="31750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de-CH" sz="1400">
                  <a:solidFill>
                    <a:schemeClr val="tx1"/>
                  </a:solidFill>
                </a:rPr>
                <a:t>SAIL determination</a:t>
              </a:r>
            </a:p>
            <a:p>
              <a:pPr algn="ctr"/>
              <a:endParaRPr lang="de-CH" sz="1400">
                <a:solidFill>
                  <a:schemeClr val="tx1"/>
                </a:solidFill>
              </a:endParaRPr>
            </a:p>
            <a:p>
              <a:pPr marL="285750" indent="-285750">
                <a:buFontTx/>
                <a:buChar char="-"/>
              </a:pPr>
              <a:endParaRPr lang="en-US" sz="1400" b="1" u="sng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35"/>
            <p:cNvCxnSpPr>
              <a:stCxn id="23" idx="2"/>
              <a:endCxn id="35" idx="0"/>
            </p:cNvCxnSpPr>
            <p:nvPr/>
          </p:nvCxnSpPr>
          <p:spPr>
            <a:xfrm>
              <a:off x="3973115" y="3402641"/>
              <a:ext cx="0" cy="2433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925810" y="1169906"/>
            <a:ext cx="2933703" cy="28449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b="1" u="sng">
                <a:solidFill>
                  <a:schemeClr val="tx1"/>
                </a:solidFill>
              </a:rPr>
              <a:t>SORA Output</a:t>
            </a:r>
          </a:p>
          <a:p>
            <a:pPr algn="ctr"/>
            <a:endParaRPr lang="de-CH" sz="1400" b="1" u="sng">
              <a:solidFill>
                <a:schemeClr val="tx1"/>
              </a:solidFill>
            </a:endParaRPr>
          </a:p>
          <a:p>
            <a:r>
              <a:rPr lang="de-CH" sz="1400" u="sng">
                <a:solidFill>
                  <a:schemeClr val="tx1"/>
                </a:solidFill>
              </a:rPr>
              <a:t>Objectives to be met and their (level of robustness):</a:t>
            </a:r>
          </a:p>
          <a:p>
            <a:endParaRPr lang="de-CH" sz="1400" u="sng">
              <a:solidFill>
                <a:schemeClr val="tx1"/>
              </a:solidFill>
            </a:endParaRPr>
          </a:p>
          <a:p>
            <a:r>
              <a:rPr lang="de-CH" sz="1400" b="1">
                <a:solidFill>
                  <a:schemeClr val="tx1"/>
                </a:solidFill>
              </a:rPr>
              <a:t>SAIL I:</a:t>
            </a:r>
            <a:r>
              <a:rPr lang="de-CH" sz="1400">
                <a:solidFill>
                  <a:schemeClr val="tx1"/>
                </a:solidFill>
              </a:rPr>
              <a:t> 18 (Low)</a:t>
            </a:r>
          </a:p>
          <a:p>
            <a:r>
              <a:rPr lang="de-CH" sz="1400" b="1">
                <a:solidFill>
                  <a:schemeClr val="tx1"/>
                </a:solidFill>
              </a:rPr>
              <a:t>SAIL II: </a:t>
            </a:r>
            <a:r>
              <a:rPr lang="de-CH" sz="1400">
                <a:solidFill>
                  <a:schemeClr val="tx1"/>
                </a:solidFill>
              </a:rPr>
              <a:t>19 (Low), 6 (Med)</a:t>
            </a:r>
          </a:p>
          <a:p>
            <a:r>
              <a:rPr lang="de-CH" sz="1400" b="1">
                <a:solidFill>
                  <a:schemeClr val="tx1"/>
                </a:solidFill>
              </a:rPr>
              <a:t>SAIL III: </a:t>
            </a:r>
            <a:r>
              <a:rPr lang="de-CH" sz="1400">
                <a:solidFill>
                  <a:schemeClr val="tx1"/>
                </a:solidFill>
              </a:rPr>
              <a:t>11 (Low), 15 (Med), 6 (High)</a:t>
            </a:r>
          </a:p>
          <a:p>
            <a:r>
              <a:rPr lang="de-CH" sz="1400" b="1">
                <a:solidFill>
                  <a:schemeClr val="tx1"/>
                </a:solidFill>
              </a:rPr>
              <a:t>SAIL IV: </a:t>
            </a:r>
            <a:r>
              <a:rPr lang="de-CH" sz="1400">
                <a:solidFill>
                  <a:schemeClr val="tx1"/>
                </a:solidFill>
              </a:rPr>
              <a:t>3 (Low), 19 (Med), 12 (High)</a:t>
            </a:r>
          </a:p>
          <a:p>
            <a:r>
              <a:rPr lang="de-CH" sz="1400" b="1">
                <a:solidFill>
                  <a:schemeClr val="tx1"/>
                </a:solidFill>
              </a:rPr>
              <a:t>SAIL V: </a:t>
            </a:r>
            <a:r>
              <a:rPr lang="de-CH" sz="1400">
                <a:solidFill>
                  <a:schemeClr val="tx1"/>
                </a:solidFill>
              </a:rPr>
              <a:t>6 (Med), 28 (High)</a:t>
            </a:r>
          </a:p>
          <a:p>
            <a:r>
              <a:rPr lang="de-CH" sz="1400" b="1">
                <a:solidFill>
                  <a:schemeClr val="tx1"/>
                </a:solidFill>
              </a:rPr>
              <a:t>SAIL VI: </a:t>
            </a:r>
            <a:r>
              <a:rPr lang="de-CH" sz="1400">
                <a:solidFill>
                  <a:schemeClr val="tx1"/>
                </a:solidFill>
              </a:rPr>
              <a:t>35 (High)</a:t>
            </a:r>
          </a:p>
          <a:p>
            <a:pPr marL="285750" indent="-285750">
              <a:buFontTx/>
              <a:buChar char="-"/>
            </a:pPr>
            <a:endParaRPr lang="en-US" sz="1400" b="1" u="sng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11" idx="3"/>
            <a:endCxn id="59" idx="1"/>
          </p:cNvCxnSpPr>
          <p:nvPr/>
        </p:nvCxnSpPr>
        <p:spPr>
          <a:xfrm>
            <a:off x="4982765" y="2592388"/>
            <a:ext cx="943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287188" y="4409518"/>
            <a:ext cx="2933703" cy="7497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b="1" u="sng">
                <a:solidFill>
                  <a:schemeClr val="tx1"/>
                </a:solidFill>
              </a:rPr>
              <a:t>SORA Annexes</a:t>
            </a:r>
            <a:endParaRPr lang="de-CH" sz="140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sz="1400" b="1" u="sng">
              <a:solidFill>
                <a:schemeClr val="tx1"/>
              </a:solidFill>
            </a:endParaRPr>
          </a:p>
        </p:txBody>
      </p:sp>
      <p:cxnSp>
        <p:nvCxnSpPr>
          <p:cNvPr id="68" name="Elbow Connector 67"/>
          <p:cNvCxnSpPr>
            <a:stCxn id="67" idx="1"/>
          </p:cNvCxnSpPr>
          <p:nvPr/>
        </p:nvCxnSpPr>
        <p:spPr>
          <a:xfrm rot="10800000">
            <a:off x="1409700" y="3616326"/>
            <a:ext cx="877488" cy="116806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7" idx="0"/>
          </p:cNvCxnSpPr>
          <p:nvPr/>
        </p:nvCxnSpPr>
        <p:spPr>
          <a:xfrm flipH="1" flipV="1">
            <a:off x="3754039" y="4010974"/>
            <a:ext cx="1" cy="398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67" idx="3"/>
            <a:endCxn id="59" idx="2"/>
          </p:cNvCxnSpPr>
          <p:nvPr/>
        </p:nvCxnSpPr>
        <p:spPr>
          <a:xfrm flipV="1">
            <a:off x="5220891" y="4014869"/>
            <a:ext cx="2171771" cy="76952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170333" y="4014869"/>
            <a:ext cx="0" cy="1792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36600" y="5807075"/>
            <a:ext cx="74337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36600" y="3616325"/>
            <a:ext cx="0" cy="2190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48314" y="5493455"/>
            <a:ext cx="370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/>
              <a:t>Feedback loop for «continuous improvements»</a:t>
            </a:r>
            <a:endParaRPr lang="en-US" sz="140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553" y="91248"/>
            <a:ext cx="967602" cy="125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25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6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/>
              <a:t>Specific Operation Risk Assessment (SORA)</a:t>
            </a:r>
            <a:endParaRPr lang="es-ES_tradnl" sz="2400" b="1" dirty="0"/>
          </a:p>
        </p:txBody>
      </p:sp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Straight Connector 77"/>
          <p:cNvCxnSpPr/>
          <p:nvPr/>
        </p:nvCxnSpPr>
        <p:spPr>
          <a:xfrm>
            <a:off x="2578100" y="1073329"/>
            <a:ext cx="3975100" cy="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DE7-4AD2-41D9-B67B-7A0F1E7D3A38}" type="slidenum">
              <a:rPr lang="es-ES_tradnl" smtClean="0"/>
              <a:t>16</a:t>
            </a:fld>
            <a:endParaRPr lang="es-ES_tradnl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2925" y="1474788"/>
            <a:ext cx="81438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 dirty="0"/>
              <a:t>The SORA is in internal JARUS consultation (via JARUS website). Comments from JARUS members </a:t>
            </a:r>
            <a:r>
              <a:rPr lang="de-CH" sz="2000" dirty="0" smtClean="0"/>
              <a:t>and te SCB are </a:t>
            </a:r>
            <a:r>
              <a:rPr lang="de-CH" sz="2000" dirty="0"/>
              <a:t>welcome!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 dirty="0"/>
              <a:t>A link with industry standardization bodies will be established to develop guidance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000" dirty="0"/>
          </a:p>
          <a:p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588" y="191596"/>
            <a:ext cx="1357567" cy="176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3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RPAS ATM </a:t>
            </a:r>
            <a:r>
              <a:rPr lang="en-US" sz="2400" b="1" dirty="0" err="1" smtClean="0"/>
              <a:t>Conops</a:t>
            </a:r>
            <a:endParaRPr lang="es-ES_tradnl" sz="2600" b="1" dirty="0">
              <a:solidFill>
                <a:srgbClr val="002060"/>
              </a:solidFill>
            </a:endParaRPr>
          </a:p>
        </p:txBody>
      </p:sp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2587351" y="1767889"/>
            <a:ext cx="3901708" cy="3877503"/>
            <a:chOff x="2531217" y="1465942"/>
            <a:chExt cx="3901708" cy="3877503"/>
          </a:xfrm>
        </p:grpSpPr>
        <p:sp>
          <p:nvSpPr>
            <p:cNvPr id="18" name="Circular Arrow 17"/>
            <p:cNvSpPr/>
            <p:nvPr>
              <p:custDataLst>
                <p:tags r:id="rId5"/>
              </p:custDataLst>
            </p:nvPr>
          </p:nvSpPr>
          <p:spPr>
            <a:xfrm rot="3819789">
              <a:off x="2558396" y="1468915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Circular Arrow 19"/>
            <p:cNvSpPr/>
            <p:nvPr>
              <p:custDataLst>
                <p:tags r:id="rId6"/>
              </p:custDataLst>
            </p:nvPr>
          </p:nvSpPr>
          <p:spPr>
            <a:xfrm rot="14076805">
              <a:off x="2538751" y="1466763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Circular Arrow 20"/>
            <p:cNvSpPr/>
            <p:nvPr>
              <p:custDataLst>
                <p:tags r:id="rId7"/>
              </p:custDataLst>
            </p:nvPr>
          </p:nvSpPr>
          <p:spPr>
            <a:xfrm rot="19551636">
              <a:off x="2558395" y="1468917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Circular Arrow 18"/>
            <p:cNvSpPr/>
            <p:nvPr>
              <p:custDataLst>
                <p:tags r:id="rId8"/>
              </p:custDataLst>
            </p:nvPr>
          </p:nvSpPr>
          <p:spPr>
            <a:xfrm rot="9139184">
              <a:off x="2531217" y="1465942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39896" y="2187620"/>
            <a:ext cx="3018159" cy="3920897"/>
            <a:chOff x="3029125" y="2210032"/>
            <a:chExt cx="3018159" cy="3920897"/>
          </a:xfrm>
        </p:grpSpPr>
        <p:sp>
          <p:nvSpPr>
            <p:cNvPr id="13" name="Ellipse 98"/>
            <p:cNvSpPr/>
            <p:nvPr/>
          </p:nvSpPr>
          <p:spPr bwMode="auto">
            <a:xfrm>
              <a:off x="3623201" y="5757627"/>
              <a:ext cx="1821194" cy="373302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2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>
                <a:defRPr/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Freeform 6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3029125" y="2229450"/>
              <a:ext cx="2990981" cy="2996192"/>
            </a:xfrm>
            <a:custGeom>
              <a:avLst/>
              <a:gdLst>
                <a:gd name="T0" fmla="*/ 1899 w 3447"/>
                <a:gd name="T1" fmla="*/ 9 h 3447"/>
                <a:gd name="T2" fmla="*/ 2154 w 3447"/>
                <a:gd name="T3" fmla="*/ 54 h 3447"/>
                <a:gd name="T4" fmla="*/ 2394 w 3447"/>
                <a:gd name="T5" fmla="*/ 136 h 3447"/>
                <a:gd name="T6" fmla="*/ 2617 w 3447"/>
                <a:gd name="T7" fmla="*/ 249 h 3447"/>
                <a:gd name="T8" fmla="*/ 2819 w 3447"/>
                <a:gd name="T9" fmla="*/ 394 h 3447"/>
                <a:gd name="T10" fmla="*/ 2999 w 3447"/>
                <a:gd name="T11" fmla="*/ 565 h 3447"/>
                <a:gd name="T12" fmla="*/ 3152 w 3447"/>
                <a:gd name="T13" fmla="*/ 761 h 3447"/>
                <a:gd name="T14" fmla="*/ 3277 w 3447"/>
                <a:gd name="T15" fmla="*/ 976 h 3447"/>
                <a:gd name="T16" fmla="*/ 3369 w 3447"/>
                <a:gd name="T17" fmla="*/ 1211 h 3447"/>
                <a:gd name="T18" fmla="*/ 3427 w 3447"/>
                <a:gd name="T19" fmla="*/ 1462 h 3447"/>
                <a:gd name="T20" fmla="*/ 3447 w 3447"/>
                <a:gd name="T21" fmla="*/ 1723 h 3447"/>
                <a:gd name="T22" fmla="*/ 3427 w 3447"/>
                <a:gd name="T23" fmla="*/ 1986 h 3447"/>
                <a:gd name="T24" fmla="*/ 3369 w 3447"/>
                <a:gd name="T25" fmla="*/ 2236 h 3447"/>
                <a:gd name="T26" fmla="*/ 3277 w 3447"/>
                <a:gd name="T27" fmla="*/ 2470 h 3447"/>
                <a:gd name="T28" fmla="*/ 3152 w 3447"/>
                <a:gd name="T29" fmla="*/ 2687 h 3447"/>
                <a:gd name="T30" fmla="*/ 2999 w 3447"/>
                <a:gd name="T31" fmla="*/ 2882 h 3447"/>
                <a:gd name="T32" fmla="*/ 2819 w 3447"/>
                <a:gd name="T33" fmla="*/ 3053 h 3447"/>
                <a:gd name="T34" fmla="*/ 2617 w 3447"/>
                <a:gd name="T35" fmla="*/ 3198 h 3447"/>
                <a:gd name="T36" fmla="*/ 2394 w 3447"/>
                <a:gd name="T37" fmla="*/ 3312 h 3447"/>
                <a:gd name="T38" fmla="*/ 2154 w 3447"/>
                <a:gd name="T39" fmla="*/ 3393 h 3447"/>
                <a:gd name="T40" fmla="*/ 1899 w 3447"/>
                <a:gd name="T41" fmla="*/ 3438 h 3447"/>
                <a:gd name="T42" fmla="*/ 1634 w 3447"/>
                <a:gd name="T43" fmla="*/ 3445 h 3447"/>
                <a:gd name="T44" fmla="*/ 1376 w 3447"/>
                <a:gd name="T45" fmla="*/ 3411 h 3447"/>
                <a:gd name="T46" fmla="*/ 1131 w 3447"/>
                <a:gd name="T47" fmla="*/ 3342 h 3447"/>
                <a:gd name="T48" fmla="*/ 902 w 3447"/>
                <a:gd name="T49" fmla="*/ 3238 h 3447"/>
                <a:gd name="T50" fmla="*/ 692 w 3447"/>
                <a:gd name="T51" fmla="*/ 3104 h 3447"/>
                <a:gd name="T52" fmla="*/ 505 w 3447"/>
                <a:gd name="T53" fmla="*/ 2942 h 3447"/>
                <a:gd name="T54" fmla="*/ 342 w 3447"/>
                <a:gd name="T55" fmla="*/ 2754 h 3447"/>
                <a:gd name="T56" fmla="*/ 208 w 3447"/>
                <a:gd name="T57" fmla="*/ 2545 h 3447"/>
                <a:gd name="T58" fmla="*/ 104 w 3447"/>
                <a:gd name="T59" fmla="*/ 2316 h 3447"/>
                <a:gd name="T60" fmla="*/ 35 w 3447"/>
                <a:gd name="T61" fmla="*/ 2071 h 3447"/>
                <a:gd name="T62" fmla="*/ 2 w 3447"/>
                <a:gd name="T63" fmla="*/ 1813 h 3447"/>
                <a:gd name="T64" fmla="*/ 9 w 3447"/>
                <a:gd name="T65" fmla="*/ 1547 h 3447"/>
                <a:gd name="T66" fmla="*/ 54 w 3447"/>
                <a:gd name="T67" fmla="*/ 1293 h 3447"/>
                <a:gd name="T68" fmla="*/ 136 w 3447"/>
                <a:gd name="T69" fmla="*/ 1053 h 3447"/>
                <a:gd name="T70" fmla="*/ 249 w 3447"/>
                <a:gd name="T71" fmla="*/ 830 h 3447"/>
                <a:gd name="T72" fmla="*/ 394 w 3447"/>
                <a:gd name="T73" fmla="*/ 628 h 3447"/>
                <a:gd name="T74" fmla="*/ 564 w 3447"/>
                <a:gd name="T75" fmla="*/ 448 h 3447"/>
                <a:gd name="T76" fmla="*/ 760 w 3447"/>
                <a:gd name="T77" fmla="*/ 294 h 3447"/>
                <a:gd name="T78" fmla="*/ 976 w 3447"/>
                <a:gd name="T79" fmla="*/ 171 h 3447"/>
                <a:gd name="T80" fmla="*/ 1211 w 3447"/>
                <a:gd name="T81" fmla="*/ 77 h 3447"/>
                <a:gd name="T82" fmla="*/ 1461 w 3447"/>
                <a:gd name="T83" fmla="*/ 20 h 3447"/>
                <a:gd name="T84" fmla="*/ 1723 w 3447"/>
                <a:gd name="T85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47" h="3447">
                  <a:moveTo>
                    <a:pt x="1723" y="0"/>
                  </a:moveTo>
                  <a:lnTo>
                    <a:pt x="1812" y="2"/>
                  </a:lnTo>
                  <a:lnTo>
                    <a:pt x="1899" y="9"/>
                  </a:lnTo>
                  <a:lnTo>
                    <a:pt x="1986" y="20"/>
                  </a:lnTo>
                  <a:lnTo>
                    <a:pt x="2071" y="36"/>
                  </a:lnTo>
                  <a:lnTo>
                    <a:pt x="2154" y="54"/>
                  </a:lnTo>
                  <a:lnTo>
                    <a:pt x="2235" y="77"/>
                  </a:lnTo>
                  <a:lnTo>
                    <a:pt x="2316" y="105"/>
                  </a:lnTo>
                  <a:lnTo>
                    <a:pt x="2394" y="136"/>
                  </a:lnTo>
                  <a:lnTo>
                    <a:pt x="2470" y="171"/>
                  </a:lnTo>
                  <a:lnTo>
                    <a:pt x="2545" y="208"/>
                  </a:lnTo>
                  <a:lnTo>
                    <a:pt x="2617" y="249"/>
                  </a:lnTo>
                  <a:lnTo>
                    <a:pt x="2687" y="294"/>
                  </a:lnTo>
                  <a:lnTo>
                    <a:pt x="2754" y="343"/>
                  </a:lnTo>
                  <a:lnTo>
                    <a:pt x="2819" y="394"/>
                  </a:lnTo>
                  <a:lnTo>
                    <a:pt x="2882" y="448"/>
                  </a:lnTo>
                  <a:lnTo>
                    <a:pt x="2942" y="505"/>
                  </a:lnTo>
                  <a:lnTo>
                    <a:pt x="2999" y="565"/>
                  </a:lnTo>
                  <a:lnTo>
                    <a:pt x="3053" y="628"/>
                  </a:lnTo>
                  <a:lnTo>
                    <a:pt x="3104" y="692"/>
                  </a:lnTo>
                  <a:lnTo>
                    <a:pt x="3152" y="761"/>
                  </a:lnTo>
                  <a:lnTo>
                    <a:pt x="3197" y="830"/>
                  </a:lnTo>
                  <a:lnTo>
                    <a:pt x="3238" y="902"/>
                  </a:lnTo>
                  <a:lnTo>
                    <a:pt x="3277" y="976"/>
                  </a:lnTo>
                  <a:lnTo>
                    <a:pt x="3312" y="1053"/>
                  </a:lnTo>
                  <a:lnTo>
                    <a:pt x="3342" y="1131"/>
                  </a:lnTo>
                  <a:lnTo>
                    <a:pt x="3369" y="1211"/>
                  </a:lnTo>
                  <a:lnTo>
                    <a:pt x="3392" y="1293"/>
                  </a:lnTo>
                  <a:lnTo>
                    <a:pt x="3411" y="1377"/>
                  </a:lnTo>
                  <a:lnTo>
                    <a:pt x="3427" y="1462"/>
                  </a:lnTo>
                  <a:lnTo>
                    <a:pt x="3437" y="1547"/>
                  </a:lnTo>
                  <a:lnTo>
                    <a:pt x="3445" y="1634"/>
                  </a:lnTo>
                  <a:lnTo>
                    <a:pt x="3447" y="1723"/>
                  </a:lnTo>
                  <a:lnTo>
                    <a:pt x="3445" y="1813"/>
                  </a:lnTo>
                  <a:lnTo>
                    <a:pt x="3437" y="1899"/>
                  </a:lnTo>
                  <a:lnTo>
                    <a:pt x="3427" y="1986"/>
                  </a:lnTo>
                  <a:lnTo>
                    <a:pt x="3411" y="2071"/>
                  </a:lnTo>
                  <a:lnTo>
                    <a:pt x="3392" y="2154"/>
                  </a:lnTo>
                  <a:lnTo>
                    <a:pt x="3369" y="2236"/>
                  </a:lnTo>
                  <a:lnTo>
                    <a:pt x="3342" y="2316"/>
                  </a:lnTo>
                  <a:lnTo>
                    <a:pt x="3312" y="2394"/>
                  </a:lnTo>
                  <a:lnTo>
                    <a:pt x="3277" y="2470"/>
                  </a:lnTo>
                  <a:lnTo>
                    <a:pt x="3238" y="2545"/>
                  </a:lnTo>
                  <a:lnTo>
                    <a:pt x="3197" y="2617"/>
                  </a:lnTo>
                  <a:lnTo>
                    <a:pt x="3152" y="2687"/>
                  </a:lnTo>
                  <a:lnTo>
                    <a:pt x="3104" y="2754"/>
                  </a:lnTo>
                  <a:lnTo>
                    <a:pt x="3053" y="2819"/>
                  </a:lnTo>
                  <a:lnTo>
                    <a:pt x="2999" y="2882"/>
                  </a:lnTo>
                  <a:lnTo>
                    <a:pt x="2942" y="2942"/>
                  </a:lnTo>
                  <a:lnTo>
                    <a:pt x="2882" y="3000"/>
                  </a:lnTo>
                  <a:lnTo>
                    <a:pt x="2819" y="3053"/>
                  </a:lnTo>
                  <a:lnTo>
                    <a:pt x="2754" y="3104"/>
                  </a:lnTo>
                  <a:lnTo>
                    <a:pt x="2687" y="3153"/>
                  </a:lnTo>
                  <a:lnTo>
                    <a:pt x="2617" y="3198"/>
                  </a:lnTo>
                  <a:lnTo>
                    <a:pt x="2545" y="3238"/>
                  </a:lnTo>
                  <a:lnTo>
                    <a:pt x="2470" y="3277"/>
                  </a:lnTo>
                  <a:lnTo>
                    <a:pt x="2394" y="3312"/>
                  </a:lnTo>
                  <a:lnTo>
                    <a:pt x="2316" y="3342"/>
                  </a:lnTo>
                  <a:lnTo>
                    <a:pt x="2235" y="3369"/>
                  </a:lnTo>
                  <a:lnTo>
                    <a:pt x="2154" y="3393"/>
                  </a:lnTo>
                  <a:lnTo>
                    <a:pt x="2071" y="3411"/>
                  </a:lnTo>
                  <a:lnTo>
                    <a:pt x="1986" y="3427"/>
                  </a:lnTo>
                  <a:lnTo>
                    <a:pt x="1899" y="3438"/>
                  </a:lnTo>
                  <a:lnTo>
                    <a:pt x="1812" y="3445"/>
                  </a:lnTo>
                  <a:lnTo>
                    <a:pt x="1723" y="3447"/>
                  </a:lnTo>
                  <a:lnTo>
                    <a:pt x="1634" y="3445"/>
                  </a:lnTo>
                  <a:lnTo>
                    <a:pt x="1547" y="3438"/>
                  </a:lnTo>
                  <a:lnTo>
                    <a:pt x="1461" y="3427"/>
                  </a:lnTo>
                  <a:lnTo>
                    <a:pt x="1376" y="3411"/>
                  </a:lnTo>
                  <a:lnTo>
                    <a:pt x="1292" y="3393"/>
                  </a:lnTo>
                  <a:lnTo>
                    <a:pt x="1211" y="3369"/>
                  </a:lnTo>
                  <a:lnTo>
                    <a:pt x="1131" y="3342"/>
                  </a:lnTo>
                  <a:lnTo>
                    <a:pt x="1053" y="3312"/>
                  </a:lnTo>
                  <a:lnTo>
                    <a:pt x="976" y="3277"/>
                  </a:lnTo>
                  <a:lnTo>
                    <a:pt x="902" y="3238"/>
                  </a:lnTo>
                  <a:lnTo>
                    <a:pt x="829" y="3198"/>
                  </a:lnTo>
                  <a:lnTo>
                    <a:pt x="760" y="3153"/>
                  </a:lnTo>
                  <a:lnTo>
                    <a:pt x="692" y="3104"/>
                  </a:lnTo>
                  <a:lnTo>
                    <a:pt x="627" y="3053"/>
                  </a:lnTo>
                  <a:lnTo>
                    <a:pt x="564" y="3000"/>
                  </a:lnTo>
                  <a:lnTo>
                    <a:pt x="505" y="2942"/>
                  </a:lnTo>
                  <a:lnTo>
                    <a:pt x="448" y="2882"/>
                  </a:lnTo>
                  <a:lnTo>
                    <a:pt x="394" y="2819"/>
                  </a:lnTo>
                  <a:lnTo>
                    <a:pt x="342" y="2754"/>
                  </a:lnTo>
                  <a:lnTo>
                    <a:pt x="294" y="2687"/>
                  </a:lnTo>
                  <a:lnTo>
                    <a:pt x="249" y="2617"/>
                  </a:lnTo>
                  <a:lnTo>
                    <a:pt x="208" y="2545"/>
                  </a:lnTo>
                  <a:lnTo>
                    <a:pt x="169" y="2470"/>
                  </a:lnTo>
                  <a:lnTo>
                    <a:pt x="136" y="2394"/>
                  </a:lnTo>
                  <a:lnTo>
                    <a:pt x="104" y="2316"/>
                  </a:lnTo>
                  <a:lnTo>
                    <a:pt x="77" y="2236"/>
                  </a:lnTo>
                  <a:lnTo>
                    <a:pt x="54" y="2154"/>
                  </a:lnTo>
                  <a:lnTo>
                    <a:pt x="35" y="2071"/>
                  </a:lnTo>
                  <a:lnTo>
                    <a:pt x="19" y="1986"/>
                  </a:lnTo>
                  <a:lnTo>
                    <a:pt x="9" y="1899"/>
                  </a:lnTo>
                  <a:lnTo>
                    <a:pt x="2" y="1813"/>
                  </a:lnTo>
                  <a:lnTo>
                    <a:pt x="0" y="1723"/>
                  </a:lnTo>
                  <a:lnTo>
                    <a:pt x="2" y="1634"/>
                  </a:lnTo>
                  <a:lnTo>
                    <a:pt x="9" y="1547"/>
                  </a:lnTo>
                  <a:lnTo>
                    <a:pt x="19" y="1462"/>
                  </a:lnTo>
                  <a:lnTo>
                    <a:pt x="35" y="1377"/>
                  </a:lnTo>
                  <a:lnTo>
                    <a:pt x="54" y="1293"/>
                  </a:lnTo>
                  <a:lnTo>
                    <a:pt x="77" y="1211"/>
                  </a:lnTo>
                  <a:lnTo>
                    <a:pt x="104" y="1131"/>
                  </a:lnTo>
                  <a:lnTo>
                    <a:pt x="136" y="1053"/>
                  </a:lnTo>
                  <a:lnTo>
                    <a:pt x="169" y="976"/>
                  </a:lnTo>
                  <a:lnTo>
                    <a:pt x="208" y="902"/>
                  </a:lnTo>
                  <a:lnTo>
                    <a:pt x="249" y="830"/>
                  </a:lnTo>
                  <a:lnTo>
                    <a:pt x="294" y="761"/>
                  </a:lnTo>
                  <a:lnTo>
                    <a:pt x="342" y="692"/>
                  </a:lnTo>
                  <a:lnTo>
                    <a:pt x="394" y="628"/>
                  </a:lnTo>
                  <a:lnTo>
                    <a:pt x="448" y="565"/>
                  </a:lnTo>
                  <a:lnTo>
                    <a:pt x="505" y="505"/>
                  </a:lnTo>
                  <a:lnTo>
                    <a:pt x="564" y="448"/>
                  </a:lnTo>
                  <a:lnTo>
                    <a:pt x="627" y="394"/>
                  </a:lnTo>
                  <a:lnTo>
                    <a:pt x="692" y="343"/>
                  </a:lnTo>
                  <a:lnTo>
                    <a:pt x="760" y="294"/>
                  </a:lnTo>
                  <a:lnTo>
                    <a:pt x="829" y="249"/>
                  </a:lnTo>
                  <a:lnTo>
                    <a:pt x="902" y="208"/>
                  </a:lnTo>
                  <a:lnTo>
                    <a:pt x="976" y="171"/>
                  </a:lnTo>
                  <a:lnTo>
                    <a:pt x="1053" y="136"/>
                  </a:lnTo>
                  <a:lnTo>
                    <a:pt x="1131" y="105"/>
                  </a:lnTo>
                  <a:lnTo>
                    <a:pt x="1211" y="77"/>
                  </a:lnTo>
                  <a:lnTo>
                    <a:pt x="1292" y="54"/>
                  </a:lnTo>
                  <a:lnTo>
                    <a:pt x="1376" y="36"/>
                  </a:lnTo>
                  <a:lnTo>
                    <a:pt x="1461" y="20"/>
                  </a:lnTo>
                  <a:lnTo>
                    <a:pt x="1547" y="9"/>
                  </a:lnTo>
                  <a:lnTo>
                    <a:pt x="1634" y="2"/>
                  </a:lnTo>
                  <a:lnTo>
                    <a:pt x="1723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  <a:effectLst>
              <a:innerShdw blurRad="165100" dist="139700" dir="5400000">
                <a:prstClr val="black">
                  <a:alpha val="12000"/>
                </a:prstClr>
              </a:inn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15" name="Freeform 6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3056303" y="2210032"/>
              <a:ext cx="2990981" cy="2996192"/>
            </a:xfrm>
            <a:custGeom>
              <a:avLst/>
              <a:gdLst>
                <a:gd name="T0" fmla="*/ 1899 w 3447"/>
                <a:gd name="T1" fmla="*/ 9 h 3447"/>
                <a:gd name="T2" fmla="*/ 2154 w 3447"/>
                <a:gd name="T3" fmla="*/ 54 h 3447"/>
                <a:gd name="T4" fmla="*/ 2394 w 3447"/>
                <a:gd name="T5" fmla="*/ 136 h 3447"/>
                <a:gd name="T6" fmla="*/ 2617 w 3447"/>
                <a:gd name="T7" fmla="*/ 249 h 3447"/>
                <a:gd name="T8" fmla="*/ 2819 w 3447"/>
                <a:gd name="T9" fmla="*/ 394 h 3447"/>
                <a:gd name="T10" fmla="*/ 2999 w 3447"/>
                <a:gd name="T11" fmla="*/ 565 h 3447"/>
                <a:gd name="T12" fmla="*/ 3152 w 3447"/>
                <a:gd name="T13" fmla="*/ 761 h 3447"/>
                <a:gd name="T14" fmla="*/ 3277 w 3447"/>
                <a:gd name="T15" fmla="*/ 976 h 3447"/>
                <a:gd name="T16" fmla="*/ 3369 w 3447"/>
                <a:gd name="T17" fmla="*/ 1211 h 3447"/>
                <a:gd name="T18" fmla="*/ 3427 w 3447"/>
                <a:gd name="T19" fmla="*/ 1462 h 3447"/>
                <a:gd name="T20" fmla="*/ 3447 w 3447"/>
                <a:gd name="T21" fmla="*/ 1723 h 3447"/>
                <a:gd name="T22" fmla="*/ 3427 w 3447"/>
                <a:gd name="T23" fmla="*/ 1986 h 3447"/>
                <a:gd name="T24" fmla="*/ 3369 w 3447"/>
                <a:gd name="T25" fmla="*/ 2236 h 3447"/>
                <a:gd name="T26" fmla="*/ 3277 w 3447"/>
                <a:gd name="T27" fmla="*/ 2470 h 3447"/>
                <a:gd name="T28" fmla="*/ 3152 w 3447"/>
                <a:gd name="T29" fmla="*/ 2687 h 3447"/>
                <a:gd name="T30" fmla="*/ 2999 w 3447"/>
                <a:gd name="T31" fmla="*/ 2882 h 3447"/>
                <a:gd name="T32" fmla="*/ 2819 w 3447"/>
                <a:gd name="T33" fmla="*/ 3053 h 3447"/>
                <a:gd name="T34" fmla="*/ 2617 w 3447"/>
                <a:gd name="T35" fmla="*/ 3198 h 3447"/>
                <a:gd name="T36" fmla="*/ 2394 w 3447"/>
                <a:gd name="T37" fmla="*/ 3312 h 3447"/>
                <a:gd name="T38" fmla="*/ 2154 w 3447"/>
                <a:gd name="T39" fmla="*/ 3393 h 3447"/>
                <a:gd name="T40" fmla="*/ 1899 w 3447"/>
                <a:gd name="T41" fmla="*/ 3438 h 3447"/>
                <a:gd name="T42" fmla="*/ 1634 w 3447"/>
                <a:gd name="T43" fmla="*/ 3445 h 3447"/>
                <a:gd name="T44" fmla="*/ 1376 w 3447"/>
                <a:gd name="T45" fmla="*/ 3411 h 3447"/>
                <a:gd name="T46" fmla="*/ 1131 w 3447"/>
                <a:gd name="T47" fmla="*/ 3342 h 3447"/>
                <a:gd name="T48" fmla="*/ 902 w 3447"/>
                <a:gd name="T49" fmla="*/ 3238 h 3447"/>
                <a:gd name="T50" fmla="*/ 692 w 3447"/>
                <a:gd name="T51" fmla="*/ 3104 h 3447"/>
                <a:gd name="T52" fmla="*/ 505 w 3447"/>
                <a:gd name="T53" fmla="*/ 2942 h 3447"/>
                <a:gd name="T54" fmla="*/ 342 w 3447"/>
                <a:gd name="T55" fmla="*/ 2754 h 3447"/>
                <a:gd name="T56" fmla="*/ 208 w 3447"/>
                <a:gd name="T57" fmla="*/ 2545 h 3447"/>
                <a:gd name="T58" fmla="*/ 104 w 3447"/>
                <a:gd name="T59" fmla="*/ 2316 h 3447"/>
                <a:gd name="T60" fmla="*/ 35 w 3447"/>
                <a:gd name="T61" fmla="*/ 2071 h 3447"/>
                <a:gd name="T62" fmla="*/ 2 w 3447"/>
                <a:gd name="T63" fmla="*/ 1813 h 3447"/>
                <a:gd name="T64" fmla="*/ 9 w 3447"/>
                <a:gd name="T65" fmla="*/ 1547 h 3447"/>
                <a:gd name="T66" fmla="*/ 54 w 3447"/>
                <a:gd name="T67" fmla="*/ 1293 h 3447"/>
                <a:gd name="T68" fmla="*/ 136 w 3447"/>
                <a:gd name="T69" fmla="*/ 1053 h 3447"/>
                <a:gd name="T70" fmla="*/ 249 w 3447"/>
                <a:gd name="T71" fmla="*/ 830 h 3447"/>
                <a:gd name="T72" fmla="*/ 394 w 3447"/>
                <a:gd name="T73" fmla="*/ 628 h 3447"/>
                <a:gd name="T74" fmla="*/ 564 w 3447"/>
                <a:gd name="T75" fmla="*/ 448 h 3447"/>
                <a:gd name="T76" fmla="*/ 760 w 3447"/>
                <a:gd name="T77" fmla="*/ 294 h 3447"/>
                <a:gd name="T78" fmla="*/ 976 w 3447"/>
                <a:gd name="T79" fmla="*/ 171 h 3447"/>
                <a:gd name="T80" fmla="*/ 1211 w 3447"/>
                <a:gd name="T81" fmla="*/ 77 h 3447"/>
                <a:gd name="T82" fmla="*/ 1461 w 3447"/>
                <a:gd name="T83" fmla="*/ 20 h 3447"/>
                <a:gd name="T84" fmla="*/ 1723 w 3447"/>
                <a:gd name="T85" fmla="*/ 0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47" h="3447">
                  <a:moveTo>
                    <a:pt x="1723" y="0"/>
                  </a:moveTo>
                  <a:lnTo>
                    <a:pt x="1812" y="2"/>
                  </a:lnTo>
                  <a:lnTo>
                    <a:pt x="1899" y="9"/>
                  </a:lnTo>
                  <a:lnTo>
                    <a:pt x="1986" y="20"/>
                  </a:lnTo>
                  <a:lnTo>
                    <a:pt x="2071" y="36"/>
                  </a:lnTo>
                  <a:lnTo>
                    <a:pt x="2154" y="54"/>
                  </a:lnTo>
                  <a:lnTo>
                    <a:pt x="2235" y="77"/>
                  </a:lnTo>
                  <a:lnTo>
                    <a:pt x="2316" y="105"/>
                  </a:lnTo>
                  <a:lnTo>
                    <a:pt x="2394" y="136"/>
                  </a:lnTo>
                  <a:lnTo>
                    <a:pt x="2470" y="171"/>
                  </a:lnTo>
                  <a:lnTo>
                    <a:pt x="2545" y="208"/>
                  </a:lnTo>
                  <a:lnTo>
                    <a:pt x="2617" y="249"/>
                  </a:lnTo>
                  <a:lnTo>
                    <a:pt x="2687" y="294"/>
                  </a:lnTo>
                  <a:lnTo>
                    <a:pt x="2754" y="343"/>
                  </a:lnTo>
                  <a:lnTo>
                    <a:pt x="2819" y="394"/>
                  </a:lnTo>
                  <a:lnTo>
                    <a:pt x="2882" y="448"/>
                  </a:lnTo>
                  <a:lnTo>
                    <a:pt x="2942" y="505"/>
                  </a:lnTo>
                  <a:lnTo>
                    <a:pt x="2999" y="565"/>
                  </a:lnTo>
                  <a:lnTo>
                    <a:pt x="3053" y="628"/>
                  </a:lnTo>
                  <a:lnTo>
                    <a:pt x="3104" y="692"/>
                  </a:lnTo>
                  <a:lnTo>
                    <a:pt x="3152" y="761"/>
                  </a:lnTo>
                  <a:lnTo>
                    <a:pt x="3197" y="830"/>
                  </a:lnTo>
                  <a:lnTo>
                    <a:pt x="3238" y="902"/>
                  </a:lnTo>
                  <a:lnTo>
                    <a:pt x="3277" y="976"/>
                  </a:lnTo>
                  <a:lnTo>
                    <a:pt x="3312" y="1053"/>
                  </a:lnTo>
                  <a:lnTo>
                    <a:pt x="3342" y="1131"/>
                  </a:lnTo>
                  <a:lnTo>
                    <a:pt x="3369" y="1211"/>
                  </a:lnTo>
                  <a:lnTo>
                    <a:pt x="3392" y="1293"/>
                  </a:lnTo>
                  <a:lnTo>
                    <a:pt x="3411" y="1377"/>
                  </a:lnTo>
                  <a:lnTo>
                    <a:pt x="3427" y="1462"/>
                  </a:lnTo>
                  <a:lnTo>
                    <a:pt x="3437" y="1547"/>
                  </a:lnTo>
                  <a:lnTo>
                    <a:pt x="3445" y="1634"/>
                  </a:lnTo>
                  <a:lnTo>
                    <a:pt x="3447" y="1723"/>
                  </a:lnTo>
                  <a:lnTo>
                    <a:pt x="3445" y="1813"/>
                  </a:lnTo>
                  <a:lnTo>
                    <a:pt x="3437" y="1899"/>
                  </a:lnTo>
                  <a:lnTo>
                    <a:pt x="3427" y="1986"/>
                  </a:lnTo>
                  <a:lnTo>
                    <a:pt x="3411" y="2071"/>
                  </a:lnTo>
                  <a:lnTo>
                    <a:pt x="3392" y="2154"/>
                  </a:lnTo>
                  <a:lnTo>
                    <a:pt x="3369" y="2236"/>
                  </a:lnTo>
                  <a:lnTo>
                    <a:pt x="3342" y="2316"/>
                  </a:lnTo>
                  <a:lnTo>
                    <a:pt x="3312" y="2394"/>
                  </a:lnTo>
                  <a:lnTo>
                    <a:pt x="3277" y="2470"/>
                  </a:lnTo>
                  <a:lnTo>
                    <a:pt x="3238" y="2545"/>
                  </a:lnTo>
                  <a:lnTo>
                    <a:pt x="3197" y="2617"/>
                  </a:lnTo>
                  <a:lnTo>
                    <a:pt x="3152" y="2687"/>
                  </a:lnTo>
                  <a:lnTo>
                    <a:pt x="3104" y="2754"/>
                  </a:lnTo>
                  <a:lnTo>
                    <a:pt x="3053" y="2819"/>
                  </a:lnTo>
                  <a:lnTo>
                    <a:pt x="2999" y="2882"/>
                  </a:lnTo>
                  <a:lnTo>
                    <a:pt x="2942" y="2942"/>
                  </a:lnTo>
                  <a:lnTo>
                    <a:pt x="2882" y="3000"/>
                  </a:lnTo>
                  <a:lnTo>
                    <a:pt x="2819" y="3053"/>
                  </a:lnTo>
                  <a:lnTo>
                    <a:pt x="2754" y="3104"/>
                  </a:lnTo>
                  <a:lnTo>
                    <a:pt x="2687" y="3153"/>
                  </a:lnTo>
                  <a:lnTo>
                    <a:pt x="2617" y="3198"/>
                  </a:lnTo>
                  <a:lnTo>
                    <a:pt x="2545" y="3238"/>
                  </a:lnTo>
                  <a:lnTo>
                    <a:pt x="2470" y="3277"/>
                  </a:lnTo>
                  <a:lnTo>
                    <a:pt x="2394" y="3312"/>
                  </a:lnTo>
                  <a:lnTo>
                    <a:pt x="2316" y="3342"/>
                  </a:lnTo>
                  <a:lnTo>
                    <a:pt x="2235" y="3369"/>
                  </a:lnTo>
                  <a:lnTo>
                    <a:pt x="2154" y="3393"/>
                  </a:lnTo>
                  <a:lnTo>
                    <a:pt x="2071" y="3411"/>
                  </a:lnTo>
                  <a:lnTo>
                    <a:pt x="1986" y="3427"/>
                  </a:lnTo>
                  <a:lnTo>
                    <a:pt x="1899" y="3438"/>
                  </a:lnTo>
                  <a:lnTo>
                    <a:pt x="1812" y="3445"/>
                  </a:lnTo>
                  <a:lnTo>
                    <a:pt x="1723" y="3447"/>
                  </a:lnTo>
                  <a:lnTo>
                    <a:pt x="1634" y="3445"/>
                  </a:lnTo>
                  <a:lnTo>
                    <a:pt x="1547" y="3438"/>
                  </a:lnTo>
                  <a:lnTo>
                    <a:pt x="1461" y="3427"/>
                  </a:lnTo>
                  <a:lnTo>
                    <a:pt x="1376" y="3411"/>
                  </a:lnTo>
                  <a:lnTo>
                    <a:pt x="1292" y="3393"/>
                  </a:lnTo>
                  <a:lnTo>
                    <a:pt x="1211" y="3369"/>
                  </a:lnTo>
                  <a:lnTo>
                    <a:pt x="1131" y="3342"/>
                  </a:lnTo>
                  <a:lnTo>
                    <a:pt x="1053" y="3312"/>
                  </a:lnTo>
                  <a:lnTo>
                    <a:pt x="976" y="3277"/>
                  </a:lnTo>
                  <a:lnTo>
                    <a:pt x="902" y="3238"/>
                  </a:lnTo>
                  <a:lnTo>
                    <a:pt x="829" y="3198"/>
                  </a:lnTo>
                  <a:lnTo>
                    <a:pt x="760" y="3153"/>
                  </a:lnTo>
                  <a:lnTo>
                    <a:pt x="692" y="3104"/>
                  </a:lnTo>
                  <a:lnTo>
                    <a:pt x="627" y="3053"/>
                  </a:lnTo>
                  <a:lnTo>
                    <a:pt x="564" y="3000"/>
                  </a:lnTo>
                  <a:lnTo>
                    <a:pt x="505" y="2942"/>
                  </a:lnTo>
                  <a:lnTo>
                    <a:pt x="448" y="2882"/>
                  </a:lnTo>
                  <a:lnTo>
                    <a:pt x="394" y="2819"/>
                  </a:lnTo>
                  <a:lnTo>
                    <a:pt x="342" y="2754"/>
                  </a:lnTo>
                  <a:lnTo>
                    <a:pt x="294" y="2687"/>
                  </a:lnTo>
                  <a:lnTo>
                    <a:pt x="249" y="2617"/>
                  </a:lnTo>
                  <a:lnTo>
                    <a:pt x="208" y="2545"/>
                  </a:lnTo>
                  <a:lnTo>
                    <a:pt x="169" y="2470"/>
                  </a:lnTo>
                  <a:lnTo>
                    <a:pt x="136" y="2394"/>
                  </a:lnTo>
                  <a:lnTo>
                    <a:pt x="104" y="2316"/>
                  </a:lnTo>
                  <a:lnTo>
                    <a:pt x="77" y="2236"/>
                  </a:lnTo>
                  <a:lnTo>
                    <a:pt x="54" y="2154"/>
                  </a:lnTo>
                  <a:lnTo>
                    <a:pt x="35" y="2071"/>
                  </a:lnTo>
                  <a:lnTo>
                    <a:pt x="19" y="1986"/>
                  </a:lnTo>
                  <a:lnTo>
                    <a:pt x="9" y="1899"/>
                  </a:lnTo>
                  <a:lnTo>
                    <a:pt x="2" y="1813"/>
                  </a:lnTo>
                  <a:lnTo>
                    <a:pt x="0" y="1723"/>
                  </a:lnTo>
                  <a:lnTo>
                    <a:pt x="2" y="1634"/>
                  </a:lnTo>
                  <a:lnTo>
                    <a:pt x="9" y="1547"/>
                  </a:lnTo>
                  <a:lnTo>
                    <a:pt x="19" y="1462"/>
                  </a:lnTo>
                  <a:lnTo>
                    <a:pt x="35" y="1377"/>
                  </a:lnTo>
                  <a:lnTo>
                    <a:pt x="54" y="1293"/>
                  </a:lnTo>
                  <a:lnTo>
                    <a:pt x="77" y="1211"/>
                  </a:lnTo>
                  <a:lnTo>
                    <a:pt x="104" y="1131"/>
                  </a:lnTo>
                  <a:lnTo>
                    <a:pt x="136" y="1053"/>
                  </a:lnTo>
                  <a:lnTo>
                    <a:pt x="169" y="976"/>
                  </a:lnTo>
                  <a:lnTo>
                    <a:pt x="208" y="902"/>
                  </a:lnTo>
                  <a:lnTo>
                    <a:pt x="249" y="830"/>
                  </a:lnTo>
                  <a:lnTo>
                    <a:pt x="294" y="761"/>
                  </a:lnTo>
                  <a:lnTo>
                    <a:pt x="342" y="692"/>
                  </a:lnTo>
                  <a:lnTo>
                    <a:pt x="394" y="628"/>
                  </a:lnTo>
                  <a:lnTo>
                    <a:pt x="448" y="565"/>
                  </a:lnTo>
                  <a:lnTo>
                    <a:pt x="505" y="505"/>
                  </a:lnTo>
                  <a:lnTo>
                    <a:pt x="564" y="448"/>
                  </a:lnTo>
                  <a:lnTo>
                    <a:pt x="627" y="394"/>
                  </a:lnTo>
                  <a:lnTo>
                    <a:pt x="692" y="343"/>
                  </a:lnTo>
                  <a:lnTo>
                    <a:pt x="760" y="294"/>
                  </a:lnTo>
                  <a:lnTo>
                    <a:pt x="829" y="249"/>
                  </a:lnTo>
                  <a:lnTo>
                    <a:pt x="902" y="208"/>
                  </a:lnTo>
                  <a:lnTo>
                    <a:pt x="976" y="171"/>
                  </a:lnTo>
                  <a:lnTo>
                    <a:pt x="1053" y="136"/>
                  </a:lnTo>
                  <a:lnTo>
                    <a:pt x="1131" y="105"/>
                  </a:lnTo>
                  <a:lnTo>
                    <a:pt x="1211" y="77"/>
                  </a:lnTo>
                  <a:lnTo>
                    <a:pt x="1292" y="54"/>
                  </a:lnTo>
                  <a:lnTo>
                    <a:pt x="1376" y="36"/>
                  </a:lnTo>
                  <a:lnTo>
                    <a:pt x="1461" y="20"/>
                  </a:lnTo>
                  <a:lnTo>
                    <a:pt x="1547" y="9"/>
                  </a:lnTo>
                  <a:lnTo>
                    <a:pt x="1634" y="2"/>
                  </a:lnTo>
                  <a:lnTo>
                    <a:pt x="1723" y="0"/>
                  </a:lnTo>
                  <a:close/>
                </a:path>
              </a:pathLst>
            </a:custGeom>
            <a:blipFill>
              <a:blip r:embed="rId13"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innerShdw blurRad="165100" dist="139700" dir="5400000">
                <a:prstClr val="black">
                  <a:alpha val="12000"/>
                </a:prstClr>
              </a:inn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  <a:ea typeface="ＭＳ Ｐゴシック" charset="-128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539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RPAS </a:t>
            </a:r>
            <a:r>
              <a:rPr lang="en-GB" sz="2400" dirty="0" smtClean="0"/>
              <a:t>ATM CONOPS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343025"/>
            <a:ext cx="8515350" cy="4724400"/>
          </a:xfrm>
        </p:spPr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Is </a:t>
            </a:r>
            <a:r>
              <a:rPr lang="en-GB" b="1" i="1" dirty="0" smtClean="0"/>
              <a:t>flexible</a:t>
            </a:r>
            <a:r>
              <a:rPr lang="en-GB" dirty="0" smtClean="0"/>
              <a:t>: it is independent from </a:t>
            </a:r>
            <a:r>
              <a:rPr lang="en-GB" dirty="0"/>
              <a:t>continuously evolving scenarios </a:t>
            </a:r>
          </a:p>
          <a:p>
            <a:r>
              <a:rPr lang="en-GB" dirty="0" smtClean="0"/>
              <a:t>Is </a:t>
            </a:r>
            <a:r>
              <a:rPr lang="en-GB" b="1" i="1" dirty="0" smtClean="0"/>
              <a:t>generic</a:t>
            </a:r>
            <a:r>
              <a:rPr lang="en-GB" dirty="0" smtClean="0"/>
              <a:t>: it addresses any RPAS category or technology</a:t>
            </a:r>
          </a:p>
          <a:p>
            <a:r>
              <a:rPr lang="en-GB" dirty="0" smtClean="0"/>
              <a:t>Is </a:t>
            </a:r>
            <a:r>
              <a:rPr lang="en-GB" b="1" i="1" dirty="0" smtClean="0"/>
              <a:t>operationally oriented</a:t>
            </a:r>
            <a:r>
              <a:rPr lang="en-GB" dirty="0" smtClean="0"/>
              <a:t>: it provides an operational ATM perspective based on areas of operations</a:t>
            </a:r>
          </a:p>
          <a:p>
            <a:r>
              <a:rPr lang="en-GB" dirty="0" smtClean="0"/>
              <a:t>Is opening the door to </a:t>
            </a:r>
            <a:r>
              <a:rPr lang="en-GB" b="1" i="1" dirty="0" smtClean="0"/>
              <a:t>standardized contingency procedures</a:t>
            </a:r>
          </a:p>
          <a:p>
            <a:r>
              <a:rPr lang="en-GB" dirty="0" smtClean="0"/>
              <a:t>Is </a:t>
            </a:r>
            <a:r>
              <a:rPr lang="en-GB" b="1" i="1" dirty="0" smtClean="0"/>
              <a:t>based</a:t>
            </a:r>
            <a:r>
              <a:rPr lang="en-GB" dirty="0" smtClean="0"/>
              <a:t> on the following logic</a:t>
            </a:r>
          </a:p>
          <a:p>
            <a:pPr lvl="1"/>
            <a:r>
              <a:rPr lang="en-GB" dirty="0" smtClean="0"/>
              <a:t>Area of operation</a:t>
            </a:r>
            <a:endParaRPr lang="en-GB" dirty="0" smtClean="0">
              <a:effectLst/>
            </a:endParaRPr>
          </a:p>
          <a:p>
            <a:pPr lvl="2"/>
            <a:r>
              <a:rPr lang="en-GB" sz="1800" b="1" u="sng" dirty="0"/>
              <a:t>Class of traffic</a:t>
            </a:r>
          </a:p>
          <a:p>
            <a:pPr lvl="3"/>
            <a:r>
              <a:rPr lang="en-GB" sz="1800" dirty="0"/>
              <a:t>Class of airspace</a:t>
            </a:r>
          </a:p>
          <a:p>
            <a:pPr lvl="4"/>
            <a:r>
              <a:rPr lang="en-GB" sz="1800" dirty="0"/>
              <a:t>Category of RPAS (from EASA CONOPS</a:t>
            </a:r>
            <a:r>
              <a:rPr lang="en-GB" sz="1800" dirty="0" smtClean="0"/>
              <a:t>)</a:t>
            </a:r>
          </a:p>
          <a:p>
            <a:endParaRPr lang="en-GB" sz="2600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NB: </a:t>
            </a:r>
            <a:r>
              <a:rPr lang="en-GB" i="1" u="sng" dirty="0" smtClean="0">
                <a:solidFill>
                  <a:srgbClr val="FF0000"/>
                </a:solidFill>
              </a:rPr>
              <a:t>This CONOPS is a draft, it is as of today not validated</a:t>
            </a:r>
            <a:r>
              <a:rPr lang="en-GB" u="sng" dirty="0" smtClean="0">
                <a:solidFill>
                  <a:srgbClr val="FF0000"/>
                </a:solidFill>
              </a:rPr>
              <a:t>.</a:t>
            </a:r>
            <a:endParaRPr lang="en-GB" u="sng" dirty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10550" y="6572250"/>
            <a:ext cx="476250" cy="269875"/>
          </a:xfrm>
          <a:prstGeom prst="rect">
            <a:avLst/>
          </a:prstGeom>
        </p:spPr>
        <p:txBody>
          <a:bodyPr/>
          <a:lstStyle/>
          <a:p>
            <a:fld id="{E506C6E3-6024-48E7-8D8A-8E022721F05E}" type="slidenum">
              <a:rPr lang="en-GB" altLang="en-US" smtClean="0"/>
              <a:pPr/>
              <a:t>18</a:t>
            </a:fld>
            <a:endParaRPr lang="en-GB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78100" y="1073329"/>
            <a:ext cx="3975100" cy="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630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0814"/>
            <a:ext cx="6838950" cy="487963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Areas of operations as used in this CONOPS</a:t>
            </a:r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10550" y="6572250"/>
            <a:ext cx="476250" cy="269875"/>
          </a:xfrm>
          <a:prstGeom prst="rect">
            <a:avLst/>
          </a:prstGeom>
        </p:spPr>
        <p:txBody>
          <a:bodyPr/>
          <a:lstStyle/>
          <a:p>
            <a:fld id="{E506C6E3-6024-48E7-8D8A-8E022721F05E}" type="slidenum">
              <a:rPr lang="en-GB" altLang="en-US" smtClean="0"/>
              <a:pPr/>
              <a:t>19</a:t>
            </a:fld>
            <a:endParaRPr lang="en-GB" altLang="en-US"/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965801"/>
            <a:ext cx="7600950" cy="554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210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9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AGENDA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2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3556000" y="870129"/>
            <a:ext cx="2032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147" y="160901"/>
            <a:ext cx="2062813" cy="26795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43114" y="1382515"/>
            <a:ext cx="5374806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002060"/>
                </a:solidFill>
              </a:rPr>
              <a:t>General Presentation</a:t>
            </a:r>
            <a:endParaRPr lang="en-US" sz="2500" dirty="0">
              <a:solidFill>
                <a:srgbClr val="002060"/>
              </a:solidFill>
            </a:endParaRP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002060"/>
                </a:solidFill>
              </a:rPr>
              <a:t>Ongoing activities</a:t>
            </a:r>
            <a:endParaRPr lang="en-US" sz="2500" dirty="0">
              <a:solidFill>
                <a:srgbClr val="002060"/>
              </a:solidFill>
            </a:endParaRP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002060"/>
                </a:solidFill>
              </a:rPr>
              <a:t>JARUS Structure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002060"/>
                </a:solidFill>
              </a:rPr>
              <a:t>Recent key deliverables: </a:t>
            </a:r>
          </a:p>
          <a:p>
            <a:pPr marL="742950" lvl="1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BE" b="1" dirty="0" smtClean="0">
                <a:solidFill>
                  <a:srgbClr val="002060"/>
                </a:solidFill>
              </a:rPr>
              <a:t>SORA</a:t>
            </a:r>
          </a:p>
          <a:p>
            <a:pPr marL="742950" lvl="1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BE" b="1" dirty="0" smtClean="0">
                <a:solidFill>
                  <a:srgbClr val="002060"/>
                </a:solidFill>
              </a:rPr>
              <a:t>ATM </a:t>
            </a:r>
            <a:r>
              <a:rPr lang="fr-BE" b="1" dirty="0" err="1" smtClean="0">
                <a:solidFill>
                  <a:srgbClr val="002060"/>
                </a:solidFill>
              </a:rPr>
              <a:t>Conops</a:t>
            </a:r>
            <a:endParaRPr lang="en-US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002060"/>
                </a:solidFill>
              </a:rPr>
              <a:t>Way </a:t>
            </a:r>
            <a:r>
              <a:rPr lang="en-US" sz="2500" dirty="0">
                <a:solidFill>
                  <a:srgbClr val="002060"/>
                </a:solidFill>
              </a:rPr>
              <a:t>Forward</a:t>
            </a:r>
          </a:p>
        </p:txBody>
      </p:sp>
    </p:spTree>
    <p:extLst>
      <p:ext uri="{BB962C8B-B14F-4D97-AF65-F5344CB8AC3E}">
        <p14:creationId xmlns:p14="http://schemas.microsoft.com/office/powerpoint/2010/main" val="21175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What is a “Class of RPAS traffic” ?</a:t>
            </a:r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363"/>
            <a:ext cx="8229600" cy="385286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As RPAS are very difficult to categorise due to the large variety of shapes, </a:t>
            </a:r>
            <a:r>
              <a:rPr lang="en-GB" dirty="0" smtClean="0"/>
              <a:t>sizes, performance and operations; </a:t>
            </a:r>
            <a:r>
              <a:rPr lang="en-GB" dirty="0"/>
              <a:t>different traffic classes have been developed to support the management of large numbers of RPAS operations.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“</a:t>
            </a:r>
            <a:r>
              <a:rPr lang="en-GB" b="1" i="1" dirty="0"/>
              <a:t>C</a:t>
            </a:r>
            <a:r>
              <a:rPr lang="en-GB" b="1" i="1" dirty="0" smtClean="0"/>
              <a:t>lass </a:t>
            </a:r>
            <a:r>
              <a:rPr lang="en-GB" b="1" i="1" dirty="0"/>
              <a:t>of RPAS traffic</a:t>
            </a:r>
            <a:r>
              <a:rPr lang="en-GB" i="1" dirty="0"/>
              <a:t>”</a:t>
            </a:r>
            <a:r>
              <a:rPr lang="en-GB" dirty="0"/>
              <a:t> is a set of </a:t>
            </a:r>
            <a:r>
              <a:rPr lang="en-GB" dirty="0" smtClean="0"/>
              <a:t>flying rules, </a:t>
            </a:r>
            <a:r>
              <a:rPr lang="en-GB" dirty="0"/>
              <a:t>operational procedures and system capabilities applicable to the RPAS and </a:t>
            </a:r>
            <a:r>
              <a:rPr lang="en-GB" dirty="0" smtClean="0"/>
              <a:t>to the </a:t>
            </a:r>
            <a:r>
              <a:rPr lang="en-GB" dirty="0"/>
              <a:t>operator when operating the RPAS in a portion of the airspace.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/>
              <a:t>Class of RPAS traffic is supported by CNS services external to the operator.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10550" y="6572250"/>
            <a:ext cx="476250" cy="269875"/>
          </a:xfrm>
          <a:prstGeom prst="rect">
            <a:avLst/>
          </a:prstGeom>
        </p:spPr>
        <p:txBody>
          <a:bodyPr/>
          <a:lstStyle/>
          <a:p>
            <a:fld id="{E506C6E3-6024-48E7-8D8A-8E022721F05E}" type="slidenum">
              <a:rPr lang="en-GB" altLang="en-US" smtClean="0"/>
              <a:pPr/>
              <a:t>20</a:t>
            </a:fld>
            <a:endParaRPr lang="en-GB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28047" y="1154679"/>
            <a:ext cx="4155141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877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9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WAY FORWARD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21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107" y="973701"/>
            <a:ext cx="2062813" cy="26795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0240" y="1773842"/>
            <a:ext cx="663448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002060"/>
                </a:solidFill>
              </a:rPr>
              <a:t>Increased JARUS participation already anticipated from both NAAs and </a:t>
            </a:r>
            <a:r>
              <a:rPr lang="en-US" sz="2500" dirty="0" smtClean="0">
                <a:solidFill>
                  <a:srgbClr val="002060"/>
                </a:solidFill>
              </a:rPr>
              <a:t>industry</a:t>
            </a:r>
          </a:p>
          <a:p>
            <a:endParaRPr lang="en-US" sz="25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002060"/>
                </a:solidFill>
              </a:rPr>
              <a:t>Increased coordination facilitated by new organization (e.g. Secretariat, regional offices</a:t>
            </a:r>
            <a:r>
              <a:rPr lang="en-US" sz="2500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002060"/>
                </a:solidFill>
              </a:rPr>
              <a:t>Valuable contributions to ICAO efforts from members/advisors involved in JARUS &amp; </a:t>
            </a:r>
            <a:r>
              <a:rPr lang="en-US" sz="2500" dirty="0" smtClean="0">
                <a:solidFill>
                  <a:srgbClr val="002060"/>
                </a:solidFill>
              </a:rPr>
              <a:t>ICAO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002060"/>
                </a:solidFill>
              </a:rPr>
              <a:t>Continuing need for increased membership and resource commitments from 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332480" y="912632"/>
            <a:ext cx="240792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0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875555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6" name="Straight Connector 335"/>
          <p:cNvCxnSpPr/>
          <p:nvPr/>
        </p:nvCxnSpPr>
        <p:spPr>
          <a:xfrm flipV="1">
            <a:off x="3982823" y="4102001"/>
            <a:ext cx="0" cy="285544"/>
          </a:xfrm>
          <a:prstGeom prst="line">
            <a:avLst/>
          </a:prstGeom>
          <a:ln w="3175">
            <a:solidFill>
              <a:schemeClr val="bg1">
                <a:lumMod val="75000"/>
                <a:alpha val="48000"/>
              </a:schemeClr>
            </a:solidFill>
          </a:ln>
          <a:effectLst>
            <a:outerShdw blurRad="38100" algn="ctr" rotWithShape="0">
              <a:schemeClr val="tx1">
                <a:alpha val="44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41602" y="2796764"/>
            <a:ext cx="1861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Market-Regular"/>
              </a:rPr>
              <a:t>Questions</a:t>
            </a:r>
            <a:endParaRPr lang="en-US" sz="3200" dirty="0">
              <a:solidFill>
                <a:srgbClr val="002060"/>
              </a:solidFill>
              <a:latin typeface="+mj-lt"/>
              <a:cs typeface="Market-Regular"/>
            </a:endParaRPr>
          </a:p>
        </p:txBody>
      </p:sp>
      <p:sp>
        <p:nvSpPr>
          <p:cNvPr id="301" name="Freeform 300"/>
          <p:cNvSpPr>
            <a:spLocks noEditPoints="1"/>
          </p:cNvSpPr>
          <p:nvPr/>
        </p:nvSpPr>
        <p:spPr bwMode="auto">
          <a:xfrm rot="433632">
            <a:off x="5324375" y="2606558"/>
            <a:ext cx="500792" cy="758044"/>
          </a:xfrm>
          <a:custGeom>
            <a:avLst/>
            <a:gdLst>
              <a:gd name="T0" fmla="*/ 5 w 913"/>
              <a:gd name="T1" fmla="*/ 402 h 1382"/>
              <a:gd name="T2" fmla="*/ 46 w 913"/>
              <a:gd name="T3" fmla="*/ 264 h 1382"/>
              <a:gd name="T4" fmla="*/ 90 w 913"/>
              <a:gd name="T5" fmla="*/ 187 h 1382"/>
              <a:gd name="T6" fmla="*/ 145 w 913"/>
              <a:gd name="T7" fmla="*/ 122 h 1382"/>
              <a:gd name="T8" fmla="*/ 246 w 913"/>
              <a:gd name="T9" fmla="*/ 49 h 1382"/>
              <a:gd name="T10" fmla="*/ 306 w 913"/>
              <a:gd name="T11" fmla="*/ 25 h 1382"/>
              <a:gd name="T12" fmla="*/ 370 w 913"/>
              <a:gd name="T13" fmla="*/ 9 h 1382"/>
              <a:gd name="T14" fmla="*/ 460 w 913"/>
              <a:gd name="T15" fmla="*/ 0 h 1382"/>
              <a:gd name="T16" fmla="*/ 602 w 913"/>
              <a:gd name="T17" fmla="*/ 16 h 1382"/>
              <a:gd name="T18" fmla="*/ 685 w 913"/>
              <a:gd name="T19" fmla="*/ 46 h 1382"/>
              <a:gd name="T20" fmla="*/ 787 w 913"/>
              <a:gd name="T21" fmla="*/ 110 h 1382"/>
              <a:gd name="T22" fmla="*/ 841 w 913"/>
              <a:gd name="T23" fmla="*/ 166 h 1382"/>
              <a:gd name="T24" fmla="*/ 881 w 913"/>
              <a:gd name="T25" fmla="*/ 233 h 1382"/>
              <a:gd name="T26" fmla="*/ 901 w 913"/>
              <a:gd name="T27" fmla="*/ 288 h 1382"/>
              <a:gd name="T28" fmla="*/ 911 w 913"/>
              <a:gd name="T29" fmla="*/ 348 h 1382"/>
              <a:gd name="T30" fmla="*/ 913 w 913"/>
              <a:gd name="T31" fmla="*/ 414 h 1382"/>
              <a:gd name="T32" fmla="*/ 902 w 913"/>
              <a:gd name="T33" fmla="*/ 481 h 1382"/>
              <a:gd name="T34" fmla="*/ 879 w 913"/>
              <a:gd name="T35" fmla="*/ 547 h 1382"/>
              <a:gd name="T36" fmla="*/ 858 w 913"/>
              <a:gd name="T37" fmla="*/ 586 h 1382"/>
              <a:gd name="T38" fmla="*/ 810 w 913"/>
              <a:gd name="T39" fmla="*/ 651 h 1382"/>
              <a:gd name="T40" fmla="*/ 741 w 913"/>
              <a:gd name="T41" fmla="*/ 718 h 1382"/>
              <a:gd name="T42" fmla="*/ 669 w 913"/>
              <a:gd name="T43" fmla="*/ 780 h 1382"/>
              <a:gd name="T44" fmla="*/ 619 w 913"/>
              <a:gd name="T45" fmla="*/ 830 h 1382"/>
              <a:gd name="T46" fmla="*/ 593 w 913"/>
              <a:gd name="T47" fmla="*/ 869 h 1382"/>
              <a:gd name="T48" fmla="*/ 584 w 913"/>
              <a:gd name="T49" fmla="*/ 899 h 1382"/>
              <a:gd name="T50" fmla="*/ 573 w 913"/>
              <a:gd name="T51" fmla="*/ 998 h 1382"/>
              <a:gd name="T52" fmla="*/ 334 w 913"/>
              <a:gd name="T53" fmla="*/ 1067 h 1382"/>
              <a:gd name="T54" fmla="*/ 342 w 913"/>
              <a:gd name="T55" fmla="*/ 927 h 1382"/>
              <a:gd name="T56" fmla="*/ 350 w 913"/>
              <a:gd name="T57" fmla="*/ 855 h 1382"/>
              <a:gd name="T58" fmla="*/ 377 w 913"/>
              <a:gd name="T59" fmla="*/ 773 h 1382"/>
              <a:gd name="T60" fmla="*/ 402 w 913"/>
              <a:gd name="T61" fmla="*/ 731 h 1382"/>
              <a:gd name="T62" fmla="*/ 455 w 913"/>
              <a:gd name="T63" fmla="*/ 665 h 1382"/>
              <a:gd name="T64" fmla="*/ 526 w 913"/>
              <a:gd name="T65" fmla="*/ 598 h 1382"/>
              <a:gd name="T66" fmla="*/ 600 w 913"/>
              <a:gd name="T67" fmla="*/ 531 h 1382"/>
              <a:gd name="T68" fmla="*/ 641 w 913"/>
              <a:gd name="T69" fmla="*/ 481 h 1382"/>
              <a:gd name="T70" fmla="*/ 655 w 913"/>
              <a:gd name="T71" fmla="*/ 451 h 1382"/>
              <a:gd name="T72" fmla="*/ 660 w 913"/>
              <a:gd name="T73" fmla="*/ 421 h 1382"/>
              <a:gd name="T74" fmla="*/ 660 w 913"/>
              <a:gd name="T75" fmla="*/ 380 h 1382"/>
              <a:gd name="T76" fmla="*/ 646 w 913"/>
              <a:gd name="T77" fmla="*/ 324 h 1382"/>
              <a:gd name="T78" fmla="*/ 628 w 913"/>
              <a:gd name="T79" fmla="*/ 292 h 1382"/>
              <a:gd name="T80" fmla="*/ 605 w 913"/>
              <a:gd name="T81" fmla="*/ 264 h 1382"/>
              <a:gd name="T82" fmla="*/ 561 w 913"/>
              <a:gd name="T83" fmla="*/ 232 h 1382"/>
              <a:gd name="T84" fmla="*/ 524 w 913"/>
              <a:gd name="T85" fmla="*/ 218 h 1382"/>
              <a:gd name="T86" fmla="*/ 462 w 913"/>
              <a:gd name="T87" fmla="*/ 210 h 1382"/>
              <a:gd name="T88" fmla="*/ 421 w 913"/>
              <a:gd name="T89" fmla="*/ 214 h 1382"/>
              <a:gd name="T90" fmla="*/ 368 w 913"/>
              <a:gd name="T91" fmla="*/ 233 h 1382"/>
              <a:gd name="T92" fmla="*/ 324 w 913"/>
              <a:gd name="T93" fmla="*/ 271 h 1382"/>
              <a:gd name="T94" fmla="*/ 288 w 913"/>
              <a:gd name="T95" fmla="*/ 324 h 1382"/>
              <a:gd name="T96" fmla="*/ 264 w 913"/>
              <a:gd name="T97" fmla="*/ 394 h 1382"/>
              <a:gd name="T98" fmla="*/ 0 w 913"/>
              <a:gd name="T99" fmla="*/ 451 h 1382"/>
              <a:gd name="T100" fmla="*/ 327 w 913"/>
              <a:gd name="T101" fmla="*/ 1122 h 1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13" h="1382">
                <a:moveTo>
                  <a:pt x="0" y="451"/>
                </a:moveTo>
                <a:lnTo>
                  <a:pt x="0" y="451"/>
                </a:lnTo>
                <a:lnTo>
                  <a:pt x="5" y="402"/>
                </a:lnTo>
                <a:lnTo>
                  <a:pt x="16" y="352"/>
                </a:lnTo>
                <a:lnTo>
                  <a:pt x="28" y="308"/>
                </a:lnTo>
                <a:lnTo>
                  <a:pt x="46" y="264"/>
                </a:lnTo>
                <a:lnTo>
                  <a:pt x="46" y="264"/>
                </a:lnTo>
                <a:lnTo>
                  <a:pt x="67" y="225"/>
                </a:lnTo>
                <a:lnTo>
                  <a:pt x="90" y="187"/>
                </a:lnTo>
                <a:lnTo>
                  <a:pt x="115" y="154"/>
                </a:lnTo>
                <a:lnTo>
                  <a:pt x="145" y="122"/>
                </a:lnTo>
                <a:lnTo>
                  <a:pt x="145" y="122"/>
                </a:lnTo>
                <a:lnTo>
                  <a:pt x="175" y="95"/>
                </a:lnTo>
                <a:lnTo>
                  <a:pt x="211" y="71"/>
                </a:lnTo>
                <a:lnTo>
                  <a:pt x="246" y="49"/>
                </a:lnTo>
                <a:lnTo>
                  <a:pt x="285" y="32"/>
                </a:lnTo>
                <a:lnTo>
                  <a:pt x="285" y="32"/>
                </a:lnTo>
                <a:lnTo>
                  <a:pt x="306" y="25"/>
                </a:lnTo>
                <a:lnTo>
                  <a:pt x="326" y="18"/>
                </a:lnTo>
                <a:lnTo>
                  <a:pt x="347" y="12"/>
                </a:lnTo>
                <a:lnTo>
                  <a:pt x="370" y="9"/>
                </a:lnTo>
                <a:lnTo>
                  <a:pt x="414" y="2"/>
                </a:lnTo>
                <a:lnTo>
                  <a:pt x="460" y="0"/>
                </a:lnTo>
                <a:lnTo>
                  <a:pt x="460" y="0"/>
                </a:lnTo>
                <a:lnTo>
                  <a:pt x="510" y="2"/>
                </a:lnTo>
                <a:lnTo>
                  <a:pt x="557" y="7"/>
                </a:lnTo>
                <a:lnTo>
                  <a:pt x="602" y="16"/>
                </a:lnTo>
                <a:lnTo>
                  <a:pt x="644" y="30"/>
                </a:lnTo>
                <a:lnTo>
                  <a:pt x="644" y="30"/>
                </a:lnTo>
                <a:lnTo>
                  <a:pt x="685" y="46"/>
                </a:lnTo>
                <a:lnTo>
                  <a:pt x="722" y="64"/>
                </a:lnTo>
                <a:lnTo>
                  <a:pt x="757" y="85"/>
                </a:lnTo>
                <a:lnTo>
                  <a:pt x="787" y="110"/>
                </a:lnTo>
                <a:lnTo>
                  <a:pt x="787" y="110"/>
                </a:lnTo>
                <a:lnTo>
                  <a:pt x="816" y="138"/>
                </a:lnTo>
                <a:lnTo>
                  <a:pt x="841" y="166"/>
                </a:lnTo>
                <a:lnTo>
                  <a:pt x="862" y="198"/>
                </a:lnTo>
                <a:lnTo>
                  <a:pt x="881" y="233"/>
                </a:lnTo>
                <a:lnTo>
                  <a:pt x="881" y="233"/>
                </a:lnTo>
                <a:lnTo>
                  <a:pt x="888" y="251"/>
                </a:lnTo>
                <a:lnTo>
                  <a:pt x="895" y="271"/>
                </a:lnTo>
                <a:lnTo>
                  <a:pt x="901" y="288"/>
                </a:lnTo>
                <a:lnTo>
                  <a:pt x="906" y="308"/>
                </a:lnTo>
                <a:lnTo>
                  <a:pt x="910" y="327"/>
                </a:lnTo>
                <a:lnTo>
                  <a:pt x="911" y="348"/>
                </a:lnTo>
                <a:lnTo>
                  <a:pt x="913" y="389"/>
                </a:lnTo>
                <a:lnTo>
                  <a:pt x="913" y="389"/>
                </a:lnTo>
                <a:lnTo>
                  <a:pt x="913" y="414"/>
                </a:lnTo>
                <a:lnTo>
                  <a:pt x="911" y="437"/>
                </a:lnTo>
                <a:lnTo>
                  <a:pt x="908" y="460"/>
                </a:lnTo>
                <a:lnTo>
                  <a:pt x="902" y="481"/>
                </a:lnTo>
                <a:lnTo>
                  <a:pt x="897" y="504"/>
                </a:lnTo>
                <a:lnTo>
                  <a:pt x="888" y="525"/>
                </a:lnTo>
                <a:lnTo>
                  <a:pt x="879" y="547"/>
                </a:lnTo>
                <a:lnTo>
                  <a:pt x="869" y="566"/>
                </a:lnTo>
                <a:lnTo>
                  <a:pt x="869" y="566"/>
                </a:lnTo>
                <a:lnTo>
                  <a:pt x="858" y="586"/>
                </a:lnTo>
                <a:lnTo>
                  <a:pt x="844" y="607"/>
                </a:lnTo>
                <a:lnTo>
                  <a:pt x="828" y="628"/>
                </a:lnTo>
                <a:lnTo>
                  <a:pt x="810" y="651"/>
                </a:lnTo>
                <a:lnTo>
                  <a:pt x="789" y="672"/>
                </a:lnTo>
                <a:lnTo>
                  <a:pt x="766" y="695"/>
                </a:lnTo>
                <a:lnTo>
                  <a:pt x="741" y="718"/>
                </a:lnTo>
                <a:lnTo>
                  <a:pt x="713" y="741"/>
                </a:lnTo>
                <a:lnTo>
                  <a:pt x="713" y="741"/>
                </a:lnTo>
                <a:lnTo>
                  <a:pt x="669" y="780"/>
                </a:lnTo>
                <a:lnTo>
                  <a:pt x="634" y="814"/>
                </a:lnTo>
                <a:lnTo>
                  <a:pt x="634" y="814"/>
                </a:lnTo>
                <a:lnTo>
                  <a:pt x="619" y="830"/>
                </a:lnTo>
                <a:lnTo>
                  <a:pt x="609" y="844"/>
                </a:lnTo>
                <a:lnTo>
                  <a:pt x="600" y="856"/>
                </a:lnTo>
                <a:lnTo>
                  <a:pt x="593" y="869"/>
                </a:lnTo>
                <a:lnTo>
                  <a:pt x="593" y="869"/>
                </a:lnTo>
                <a:lnTo>
                  <a:pt x="589" y="881"/>
                </a:lnTo>
                <a:lnTo>
                  <a:pt x="584" y="899"/>
                </a:lnTo>
                <a:lnTo>
                  <a:pt x="580" y="918"/>
                </a:lnTo>
                <a:lnTo>
                  <a:pt x="579" y="941"/>
                </a:lnTo>
                <a:lnTo>
                  <a:pt x="573" y="998"/>
                </a:lnTo>
                <a:lnTo>
                  <a:pt x="573" y="1067"/>
                </a:lnTo>
                <a:lnTo>
                  <a:pt x="334" y="1067"/>
                </a:lnTo>
                <a:lnTo>
                  <a:pt x="334" y="1067"/>
                </a:lnTo>
                <a:lnTo>
                  <a:pt x="336" y="1017"/>
                </a:lnTo>
                <a:lnTo>
                  <a:pt x="338" y="970"/>
                </a:lnTo>
                <a:lnTo>
                  <a:pt x="342" y="927"/>
                </a:lnTo>
                <a:lnTo>
                  <a:pt x="345" y="888"/>
                </a:lnTo>
                <a:lnTo>
                  <a:pt x="345" y="888"/>
                </a:lnTo>
                <a:lnTo>
                  <a:pt x="350" y="855"/>
                </a:lnTo>
                <a:lnTo>
                  <a:pt x="357" y="823"/>
                </a:lnTo>
                <a:lnTo>
                  <a:pt x="366" y="796"/>
                </a:lnTo>
                <a:lnTo>
                  <a:pt x="377" y="773"/>
                </a:lnTo>
                <a:lnTo>
                  <a:pt x="377" y="773"/>
                </a:lnTo>
                <a:lnTo>
                  <a:pt x="388" y="752"/>
                </a:lnTo>
                <a:lnTo>
                  <a:pt x="402" y="731"/>
                </a:lnTo>
                <a:lnTo>
                  <a:pt x="416" y="708"/>
                </a:lnTo>
                <a:lnTo>
                  <a:pt x="434" y="686"/>
                </a:lnTo>
                <a:lnTo>
                  <a:pt x="455" y="665"/>
                </a:lnTo>
                <a:lnTo>
                  <a:pt x="476" y="642"/>
                </a:lnTo>
                <a:lnTo>
                  <a:pt x="499" y="621"/>
                </a:lnTo>
                <a:lnTo>
                  <a:pt x="526" y="598"/>
                </a:lnTo>
                <a:lnTo>
                  <a:pt x="526" y="598"/>
                </a:lnTo>
                <a:lnTo>
                  <a:pt x="568" y="561"/>
                </a:lnTo>
                <a:lnTo>
                  <a:pt x="600" y="531"/>
                </a:lnTo>
                <a:lnTo>
                  <a:pt x="600" y="531"/>
                </a:lnTo>
                <a:lnTo>
                  <a:pt x="623" y="504"/>
                </a:lnTo>
                <a:lnTo>
                  <a:pt x="641" y="481"/>
                </a:lnTo>
                <a:lnTo>
                  <a:pt x="641" y="481"/>
                </a:lnTo>
                <a:lnTo>
                  <a:pt x="651" y="460"/>
                </a:lnTo>
                <a:lnTo>
                  <a:pt x="655" y="451"/>
                </a:lnTo>
                <a:lnTo>
                  <a:pt x="657" y="441"/>
                </a:lnTo>
                <a:lnTo>
                  <a:pt x="657" y="441"/>
                </a:lnTo>
                <a:lnTo>
                  <a:pt x="660" y="421"/>
                </a:lnTo>
                <a:lnTo>
                  <a:pt x="660" y="400"/>
                </a:lnTo>
                <a:lnTo>
                  <a:pt x="660" y="400"/>
                </a:lnTo>
                <a:lnTo>
                  <a:pt x="660" y="380"/>
                </a:lnTo>
                <a:lnTo>
                  <a:pt x="657" y="361"/>
                </a:lnTo>
                <a:lnTo>
                  <a:pt x="653" y="341"/>
                </a:lnTo>
                <a:lnTo>
                  <a:pt x="646" y="324"/>
                </a:lnTo>
                <a:lnTo>
                  <a:pt x="646" y="324"/>
                </a:lnTo>
                <a:lnTo>
                  <a:pt x="637" y="308"/>
                </a:lnTo>
                <a:lnTo>
                  <a:pt x="628" y="292"/>
                </a:lnTo>
                <a:lnTo>
                  <a:pt x="618" y="278"/>
                </a:lnTo>
                <a:lnTo>
                  <a:pt x="605" y="264"/>
                </a:lnTo>
                <a:lnTo>
                  <a:pt x="605" y="264"/>
                </a:lnTo>
                <a:lnTo>
                  <a:pt x="591" y="253"/>
                </a:lnTo>
                <a:lnTo>
                  <a:pt x="577" y="242"/>
                </a:lnTo>
                <a:lnTo>
                  <a:pt x="561" y="232"/>
                </a:lnTo>
                <a:lnTo>
                  <a:pt x="543" y="225"/>
                </a:lnTo>
                <a:lnTo>
                  <a:pt x="543" y="225"/>
                </a:lnTo>
                <a:lnTo>
                  <a:pt x="524" y="218"/>
                </a:lnTo>
                <a:lnTo>
                  <a:pt x="504" y="214"/>
                </a:lnTo>
                <a:lnTo>
                  <a:pt x="485" y="210"/>
                </a:lnTo>
                <a:lnTo>
                  <a:pt x="462" y="210"/>
                </a:lnTo>
                <a:lnTo>
                  <a:pt x="462" y="210"/>
                </a:lnTo>
                <a:lnTo>
                  <a:pt x="441" y="210"/>
                </a:lnTo>
                <a:lnTo>
                  <a:pt x="421" y="214"/>
                </a:lnTo>
                <a:lnTo>
                  <a:pt x="402" y="219"/>
                </a:lnTo>
                <a:lnTo>
                  <a:pt x="384" y="225"/>
                </a:lnTo>
                <a:lnTo>
                  <a:pt x="368" y="233"/>
                </a:lnTo>
                <a:lnTo>
                  <a:pt x="352" y="244"/>
                </a:lnTo>
                <a:lnTo>
                  <a:pt x="336" y="256"/>
                </a:lnTo>
                <a:lnTo>
                  <a:pt x="324" y="271"/>
                </a:lnTo>
                <a:lnTo>
                  <a:pt x="311" y="287"/>
                </a:lnTo>
                <a:lnTo>
                  <a:pt x="299" y="304"/>
                </a:lnTo>
                <a:lnTo>
                  <a:pt x="288" y="324"/>
                </a:lnTo>
                <a:lnTo>
                  <a:pt x="280" y="347"/>
                </a:lnTo>
                <a:lnTo>
                  <a:pt x="271" y="370"/>
                </a:lnTo>
                <a:lnTo>
                  <a:pt x="264" y="394"/>
                </a:lnTo>
                <a:lnTo>
                  <a:pt x="258" y="423"/>
                </a:lnTo>
                <a:lnTo>
                  <a:pt x="253" y="451"/>
                </a:lnTo>
                <a:lnTo>
                  <a:pt x="0" y="451"/>
                </a:lnTo>
                <a:close/>
                <a:moveTo>
                  <a:pt x="591" y="1382"/>
                </a:moveTo>
                <a:lnTo>
                  <a:pt x="327" y="1382"/>
                </a:lnTo>
                <a:lnTo>
                  <a:pt x="327" y="1122"/>
                </a:lnTo>
                <a:lnTo>
                  <a:pt x="591" y="1122"/>
                </a:lnTo>
                <a:lnTo>
                  <a:pt x="591" y="1382"/>
                </a:lnTo>
                <a:close/>
              </a:path>
            </a:pathLst>
          </a:custGeom>
          <a:gradFill flip="none" rotWithShape="1">
            <a:gsLst>
              <a:gs pos="5000">
                <a:srgbClr val="0D65AC">
                  <a:shade val="30000"/>
                  <a:satMod val="115000"/>
                </a:srgbClr>
              </a:gs>
              <a:gs pos="59000">
                <a:srgbClr val="0D65AC"/>
              </a:gs>
            </a:gsLst>
            <a:lin ang="189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2060"/>
              </a:solidFill>
            </a:endParaRPr>
          </a:p>
        </p:txBody>
      </p:sp>
      <p:grpSp>
        <p:nvGrpSpPr>
          <p:cNvPr id="349" name="Group 348"/>
          <p:cNvGrpSpPr/>
          <p:nvPr/>
        </p:nvGrpSpPr>
        <p:grpSpPr>
          <a:xfrm>
            <a:off x="6350066" y="4102001"/>
            <a:ext cx="2050009" cy="288575"/>
            <a:chOff x="2077120" y="4859661"/>
            <a:chExt cx="2050009" cy="288575"/>
          </a:xfrm>
        </p:grpSpPr>
        <p:sp>
          <p:nvSpPr>
            <p:cNvPr id="335" name="Freeform 6"/>
            <p:cNvSpPr>
              <a:spLocks noEditPoints="1"/>
            </p:cNvSpPr>
            <p:nvPr>
              <p:custDataLst>
                <p:tags r:id="rId7"/>
              </p:custDataLst>
            </p:nvPr>
          </p:nvSpPr>
          <p:spPr bwMode="auto">
            <a:xfrm>
              <a:off x="2077120" y="4859661"/>
              <a:ext cx="290457" cy="288575"/>
            </a:xfrm>
            <a:custGeom>
              <a:avLst/>
              <a:gdLst>
                <a:gd name="T0" fmla="*/ 1285 w 2772"/>
                <a:gd name="T1" fmla="*/ 205 h 2759"/>
                <a:gd name="T2" fmla="*/ 1485 w 2772"/>
                <a:gd name="T3" fmla="*/ 195 h 2759"/>
                <a:gd name="T4" fmla="*/ 2533 w 2772"/>
                <a:gd name="T5" fmla="*/ 616 h 2759"/>
                <a:gd name="T6" fmla="*/ 2366 w 2772"/>
                <a:gd name="T7" fmla="*/ 2357 h 2759"/>
                <a:gd name="T8" fmla="*/ 1023 w 2772"/>
                <a:gd name="T9" fmla="*/ 2708 h 2759"/>
                <a:gd name="T10" fmla="*/ 45 w 2772"/>
                <a:gd name="T11" fmla="*/ 1742 h 2759"/>
                <a:gd name="T12" fmla="*/ 292 w 2772"/>
                <a:gd name="T13" fmla="*/ 534 h 2759"/>
                <a:gd name="T14" fmla="*/ 1142 w 2772"/>
                <a:gd name="T15" fmla="*/ 21 h 2759"/>
                <a:gd name="T16" fmla="*/ 2158 w 2772"/>
                <a:gd name="T17" fmla="*/ 302 h 2759"/>
                <a:gd name="T18" fmla="*/ 702 w 2772"/>
                <a:gd name="T19" fmla="*/ 244 h 2759"/>
                <a:gd name="T20" fmla="*/ 364 w 2772"/>
                <a:gd name="T21" fmla="*/ 534 h 2759"/>
                <a:gd name="T22" fmla="*/ 266 w 2772"/>
                <a:gd name="T23" fmla="*/ 1264 h 2759"/>
                <a:gd name="T24" fmla="*/ 55 w 2772"/>
                <a:gd name="T25" fmla="*/ 1418 h 2759"/>
                <a:gd name="T26" fmla="*/ 1323 w 2772"/>
                <a:gd name="T27" fmla="*/ 2705 h 2759"/>
                <a:gd name="T28" fmla="*/ 2580 w 2772"/>
                <a:gd name="T29" fmla="*/ 1968 h 2759"/>
                <a:gd name="T30" fmla="*/ 2611 w 2772"/>
                <a:gd name="T31" fmla="*/ 1678 h 2759"/>
                <a:gd name="T32" fmla="*/ 2605 w 2772"/>
                <a:gd name="T33" fmla="*/ 1008 h 2759"/>
                <a:gd name="T34" fmla="*/ 2692 w 2772"/>
                <a:gd name="T35" fmla="*/ 1488 h 2759"/>
                <a:gd name="T36" fmla="*/ 1696 w 2772"/>
                <a:gd name="T37" fmla="*/ 112 h 2759"/>
                <a:gd name="T38" fmla="*/ 1735 w 2772"/>
                <a:gd name="T39" fmla="*/ 159 h 2759"/>
                <a:gd name="T40" fmla="*/ 1707 w 2772"/>
                <a:gd name="T41" fmla="*/ 269 h 2759"/>
                <a:gd name="T42" fmla="*/ 2308 w 2772"/>
                <a:gd name="T43" fmla="*/ 642 h 2759"/>
                <a:gd name="T44" fmla="*/ 2588 w 2772"/>
                <a:gd name="T45" fmla="*/ 903 h 2759"/>
                <a:gd name="T46" fmla="*/ 2194 w 2772"/>
                <a:gd name="T47" fmla="*/ 728 h 2759"/>
                <a:gd name="T48" fmla="*/ 1726 w 2772"/>
                <a:gd name="T49" fmla="*/ 310 h 2759"/>
                <a:gd name="T50" fmla="*/ 1627 w 2772"/>
                <a:gd name="T51" fmla="*/ 295 h 2759"/>
                <a:gd name="T52" fmla="*/ 2070 w 2772"/>
                <a:gd name="T53" fmla="*/ 2496 h 2759"/>
                <a:gd name="T54" fmla="*/ 2480 w 2772"/>
                <a:gd name="T55" fmla="*/ 1784 h 2759"/>
                <a:gd name="T56" fmla="*/ 2399 w 2772"/>
                <a:gd name="T57" fmla="*/ 2180 h 2759"/>
                <a:gd name="T58" fmla="*/ 2054 w 2772"/>
                <a:gd name="T59" fmla="*/ 1566 h 2759"/>
                <a:gd name="T60" fmla="*/ 2130 w 2772"/>
                <a:gd name="T61" fmla="*/ 840 h 2759"/>
                <a:gd name="T62" fmla="*/ 2108 w 2772"/>
                <a:gd name="T63" fmla="*/ 711 h 2759"/>
                <a:gd name="T64" fmla="*/ 1906 w 2772"/>
                <a:gd name="T65" fmla="*/ 501 h 2759"/>
                <a:gd name="T66" fmla="*/ 1438 w 2772"/>
                <a:gd name="T67" fmla="*/ 288 h 2759"/>
                <a:gd name="T68" fmla="*/ 1414 w 2772"/>
                <a:gd name="T69" fmla="*/ 2483 h 2759"/>
                <a:gd name="T70" fmla="*/ 1979 w 2772"/>
                <a:gd name="T71" fmla="*/ 1980 h 2759"/>
                <a:gd name="T72" fmla="*/ 2035 w 2772"/>
                <a:gd name="T73" fmla="*/ 1690 h 2759"/>
                <a:gd name="T74" fmla="*/ 1984 w 2772"/>
                <a:gd name="T75" fmla="*/ 1425 h 2759"/>
                <a:gd name="T76" fmla="*/ 1801 w 2772"/>
                <a:gd name="T77" fmla="*/ 859 h 2759"/>
                <a:gd name="T78" fmla="*/ 1562 w 2772"/>
                <a:gd name="T79" fmla="*/ 407 h 2759"/>
                <a:gd name="T80" fmla="*/ 1180 w 2772"/>
                <a:gd name="T81" fmla="*/ 97 h 2759"/>
                <a:gd name="T82" fmla="*/ 1050 w 2772"/>
                <a:gd name="T83" fmla="*/ 188 h 2759"/>
                <a:gd name="T84" fmla="*/ 900 w 2772"/>
                <a:gd name="T85" fmla="*/ 234 h 2759"/>
                <a:gd name="T86" fmla="*/ 929 w 2772"/>
                <a:gd name="T87" fmla="*/ 265 h 2759"/>
                <a:gd name="T88" fmla="*/ 1001 w 2772"/>
                <a:gd name="T89" fmla="*/ 242 h 2759"/>
                <a:gd name="T90" fmla="*/ 739 w 2772"/>
                <a:gd name="T91" fmla="*/ 554 h 2759"/>
                <a:gd name="T92" fmla="*/ 207 w 2772"/>
                <a:gd name="T93" fmla="*/ 1031 h 2759"/>
                <a:gd name="T94" fmla="*/ 427 w 2772"/>
                <a:gd name="T95" fmla="*/ 549 h 2759"/>
                <a:gd name="T96" fmla="*/ 968 w 2772"/>
                <a:gd name="T97" fmla="*/ 605 h 2759"/>
                <a:gd name="T98" fmla="*/ 777 w 2772"/>
                <a:gd name="T99" fmla="*/ 871 h 2759"/>
                <a:gd name="T100" fmla="*/ 424 w 2772"/>
                <a:gd name="T101" fmla="*/ 1271 h 2759"/>
                <a:gd name="T102" fmla="*/ 258 w 2772"/>
                <a:gd name="T103" fmla="*/ 1401 h 2759"/>
                <a:gd name="T104" fmla="*/ 671 w 2772"/>
                <a:gd name="T105" fmla="*/ 1431 h 2759"/>
                <a:gd name="T106" fmla="*/ 342 w 2772"/>
                <a:gd name="T107" fmla="*/ 2162 h 2759"/>
                <a:gd name="T108" fmla="*/ 306 w 2772"/>
                <a:gd name="T109" fmla="*/ 1810 h 2759"/>
                <a:gd name="T110" fmla="*/ 501 w 2772"/>
                <a:gd name="T111" fmla="*/ 2305 h 2759"/>
                <a:gd name="T112" fmla="*/ 1138 w 2772"/>
                <a:gd name="T113" fmla="*/ 652 h 2759"/>
                <a:gd name="T114" fmla="*/ 1375 w 2772"/>
                <a:gd name="T115" fmla="*/ 984 h 2759"/>
                <a:gd name="T116" fmla="*/ 1299 w 2772"/>
                <a:gd name="T117" fmla="*/ 1500 h 2759"/>
                <a:gd name="T118" fmla="*/ 1206 w 2772"/>
                <a:gd name="T119" fmla="*/ 2002 h 2759"/>
                <a:gd name="T120" fmla="*/ 750 w 2772"/>
                <a:gd name="T121" fmla="*/ 2359 h 2759"/>
                <a:gd name="T122" fmla="*/ 740 w 2772"/>
                <a:gd name="T123" fmla="*/ 1977 h 2759"/>
                <a:gd name="T124" fmla="*/ 1107 w 2772"/>
                <a:gd name="T125" fmla="*/ 2469 h 2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72" h="2759">
                  <a:moveTo>
                    <a:pt x="1406" y="117"/>
                  </a:moveTo>
                  <a:lnTo>
                    <a:pt x="1417" y="119"/>
                  </a:lnTo>
                  <a:lnTo>
                    <a:pt x="1427" y="121"/>
                  </a:lnTo>
                  <a:lnTo>
                    <a:pt x="1433" y="113"/>
                  </a:lnTo>
                  <a:lnTo>
                    <a:pt x="1440" y="106"/>
                  </a:lnTo>
                  <a:lnTo>
                    <a:pt x="1447" y="99"/>
                  </a:lnTo>
                  <a:lnTo>
                    <a:pt x="1455" y="93"/>
                  </a:lnTo>
                  <a:lnTo>
                    <a:pt x="1472" y="83"/>
                  </a:lnTo>
                  <a:lnTo>
                    <a:pt x="1489" y="74"/>
                  </a:lnTo>
                  <a:lnTo>
                    <a:pt x="1468" y="71"/>
                  </a:lnTo>
                  <a:lnTo>
                    <a:pt x="1448" y="69"/>
                  </a:lnTo>
                  <a:lnTo>
                    <a:pt x="1427" y="68"/>
                  </a:lnTo>
                  <a:lnTo>
                    <a:pt x="1406" y="68"/>
                  </a:lnTo>
                  <a:lnTo>
                    <a:pt x="1406" y="117"/>
                  </a:lnTo>
                  <a:close/>
                  <a:moveTo>
                    <a:pt x="1387" y="147"/>
                  </a:moveTo>
                  <a:lnTo>
                    <a:pt x="1375" y="147"/>
                  </a:lnTo>
                  <a:lnTo>
                    <a:pt x="1365" y="148"/>
                  </a:lnTo>
                  <a:lnTo>
                    <a:pt x="1354" y="150"/>
                  </a:lnTo>
                  <a:lnTo>
                    <a:pt x="1344" y="152"/>
                  </a:lnTo>
                  <a:lnTo>
                    <a:pt x="1336" y="154"/>
                  </a:lnTo>
                  <a:lnTo>
                    <a:pt x="1328" y="157"/>
                  </a:lnTo>
                  <a:lnTo>
                    <a:pt x="1320" y="160"/>
                  </a:lnTo>
                  <a:lnTo>
                    <a:pt x="1313" y="163"/>
                  </a:lnTo>
                  <a:lnTo>
                    <a:pt x="1307" y="167"/>
                  </a:lnTo>
                  <a:lnTo>
                    <a:pt x="1301" y="172"/>
                  </a:lnTo>
                  <a:lnTo>
                    <a:pt x="1297" y="176"/>
                  </a:lnTo>
                  <a:lnTo>
                    <a:pt x="1293" y="181"/>
                  </a:lnTo>
                  <a:lnTo>
                    <a:pt x="1290" y="185"/>
                  </a:lnTo>
                  <a:lnTo>
                    <a:pt x="1288" y="190"/>
                  </a:lnTo>
                  <a:lnTo>
                    <a:pt x="1286" y="195"/>
                  </a:lnTo>
                  <a:lnTo>
                    <a:pt x="1285" y="199"/>
                  </a:lnTo>
                  <a:lnTo>
                    <a:pt x="1285" y="205"/>
                  </a:lnTo>
                  <a:lnTo>
                    <a:pt x="1286" y="210"/>
                  </a:lnTo>
                  <a:lnTo>
                    <a:pt x="1288" y="214"/>
                  </a:lnTo>
                  <a:lnTo>
                    <a:pt x="1290" y="219"/>
                  </a:lnTo>
                  <a:lnTo>
                    <a:pt x="1293" y="223"/>
                  </a:lnTo>
                  <a:lnTo>
                    <a:pt x="1297" y="228"/>
                  </a:lnTo>
                  <a:lnTo>
                    <a:pt x="1301" y="231"/>
                  </a:lnTo>
                  <a:lnTo>
                    <a:pt x="1307" y="236"/>
                  </a:lnTo>
                  <a:lnTo>
                    <a:pt x="1314" y="240"/>
                  </a:lnTo>
                  <a:lnTo>
                    <a:pt x="1321" y="242"/>
                  </a:lnTo>
                  <a:lnTo>
                    <a:pt x="1329" y="245"/>
                  </a:lnTo>
                  <a:lnTo>
                    <a:pt x="1338" y="248"/>
                  </a:lnTo>
                  <a:lnTo>
                    <a:pt x="1349" y="249"/>
                  </a:lnTo>
                  <a:lnTo>
                    <a:pt x="1359" y="251"/>
                  </a:lnTo>
                  <a:lnTo>
                    <a:pt x="1372" y="251"/>
                  </a:lnTo>
                  <a:lnTo>
                    <a:pt x="1384" y="251"/>
                  </a:lnTo>
                  <a:lnTo>
                    <a:pt x="1397" y="251"/>
                  </a:lnTo>
                  <a:lnTo>
                    <a:pt x="1408" y="250"/>
                  </a:lnTo>
                  <a:lnTo>
                    <a:pt x="1419" y="249"/>
                  </a:lnTo>
                  <a:lnTo>
                    <a:pt x="1429" y="246"/>
                  </a:lnTo>
                  <a:lnTo>
                    <a:pt x="1438" y="244"/>
                  </a:lnTo>
                  <a:lnTo>
                    <a:pt x="1448" y="242"/>
                  </a:lnTo>
                  <a:lnTo>
                    <a:pt x="1455" y="238"/>
                  </a:lnTo>
                  <a:lnTo>
                    <a:pt x="1461" y="235"/>
                  </a:lnTo>
                  <a:lnTo>
                    <a:pt x="1467" y="230"/>
                  </a:lnTo>
                  <a:lnTo>
                    <a:pt x="1472" y="227"/>
                  </a:lnTo>
                  <a:lnTo>
                    <a:pt x="1476" y="222"/>
                  </a:lnTo>
                  <a:lnTo>
                    <a:pt x="1480" y="218"/>
                  </a:lnTo>
                  <a:lnTo>
                    <a:pt x="1482" y="213"/>
                  </a:lnTo>
                  <a:lnTo>
                    <a:pt x="1485" y="208"/>
                  </a:lnTo>
                  <a:lnTo>
                    <a:pt x="1486" y="204"/>
                  </a:lnTo>
                  <a:lnTo>
                    <a:pt x="1486" y="199"/>
                  </a:lnTo>
                  <a:lnTo>
                    <a:pt x="1485" y="195"/>
                  </a:lnTo>
                  <a:lnTo>
                    <a:pt x="1483" y="189"/>
                  </a:lnTo>
                  <a:lnTo>
                    <a:pt x="1481" y="184"/>
                  </a:lnTo>
                  <a:lnTo>
                    <a:pt x="1479" y="180"/>
                  </a:lnTo>
                  <a:lnTo>
                    <a:pt x="1475" y="175"/>
                  </a:lnTo>
                  <a:lnTo>
                    <a:pt x="1471" y="172"/>
                  </a:lnTo>
                  <a:lnTo>
                    <a:pt x="1465" y="167"/>
                  </a:lnTo>
                  <a:lnTo>
                    <a:pt x="1459" y="163"/>
                  </a:lnTo>
                  <a:lnTo>
                    <a:pt x="1452" y="160"/>
                  </a:lnTo>
                  <a:lnTo>
                    <a:pt x="1445" y="157"/>
                  </a:lnTo>
                  <a:lnTo>
                    <a:pt x="1437" y="154"/>
                  </a:lnTo>
                  <a:lnTo>
                    <a:pt x="1429" y="152"/>
                  </a:lnTo>
                  <a:lnTo>
                    <a:pt x="1419" y="150"/>
                  </a:lnTo>
                  <a:lnTo>
                    <a:pt x="1408" y="148"/>
                  </a:lnTo>
                  <a:lnTo>
                    <a:pt x="1398" y="147"/>
                  </a:lnTo>
                  <a:lnTo>
                    <a:pt x="1387" y="147"/>
                  </a:lnTo>
                  <a:close/>
                  <a:moveTo>
                    <a:pt x="1387" y="0"/>
                  </a:moveTo>
                  <a:lnTo>
                    <a:pt x="1476" y="3"/>
                  </a:lnTo>
                  <a:lnTo>
                    <a:pt x="1565" y="11"/>
                  </a:lnTo>
                  <a:lnTo>
                    <a:pt x="1652" y="26"/>
                  </a:lnTo>
                  <a:lnTo>
                    <a:pt x="1736" y="46"/>
                  </a:lnTo>
                  <a:lnTo>
                    <a:pt x="1817" y="70"/>
                  </a:lnTo>
                  <a:lnTo>
                    <a:pt x="1898" y="99"/>
                  </a:lnTo>
                  <a:lnTo>
                    <a:pt x="1975" y="134"/>
                  </a:lnTo>
                  <a:lnTo>
                    <a:pt x="2050" y="172"/>
                  </a:lnTo>
                  <a:lnTo>
                    <a:pt x="2122" y="214"/>
                  </a:lnTo>
                  <a:lnTo>
                    <a:pt x="2191" y="261"/>
                  </a:lnTo>
                  <a:lnTo>
                    <a:pt x="2256" y="312"/>
                  </a:lnTo>
                  <a:lnTo>
                    <a:pt x="2319" y="366"/>
                  </a:lnTo>
                  <a:lnTo>
                    <a:pt x="2377" y="424"/>
                  </a:lnTo>
                  <a:lnTo>
                    <a:pt x="2433" y="485"/>
                  </a:lnTo>
                  <a:lnTo>
                    <a:pt x="2484" y="549"/>
                  </a:lnTo>
                  <a:lnTo>
                    <a:pt x="2533" y="616"/>
                  </a:lnTo>
                  <a:lnTo>
                    <a:pt x="2577" y="685"/>
                  </a:lnTo>
                  <a:lnTo>
                    <a:pt x="2617" y="758"/>
                  </a:lnTo>
                  <a:lnTo>
                    <a:pt x="2653" y="832"/>
                  </a:lnTo>
                  <a:lnTo>
                    <a:pt x="2684" y="908"/>
                  </a:lnTo>
                  <a:lnTo>
                    <a:pt x="2711" y="986"/>
                  </a:lnTo>
                  <a:lnTo>
                    <a:pt x="2733" y="1066"/>
                  </a:lnTo>
                  <a:lnTo>
                    <a:pt x="2751" y="1147"/>
                  </a:lnTo>
                  <a:lnTo>
                    <a:pt x="2763" y="1229"/>
                  </a:lnTo>
                  <a:lnTo>
                    <a:pt x="2770" y="1313"/>
                  </a:lnTo>
                  <a:lnTo>
                    <a:pt x="2772" y="1397"/>
                  </a:lnTo>
                  <a:lnTo>
                    <a:pt x="2769" y="1483"/>
                  </a:lnTo>
                  <a:lnTo>
                    <a:pt x="2761" y="1568"/>
                  </a:lnTo>
                  <a:lnTo>
                    <a:pt x="2746" y="1653"/>
                  </a:lnTo>
                  <a:lnTo>
                    <a:pt x="2726" y="1738"/>
                  </a:lnTo>
                  <a:lnTo>
                    <a:pt x="2700" y="1824"/>
                  </a:lnTo>
                  <a:lnTo>
                    <a:pt x="2668" y="1909"/>
                  </a:lnTo>
                  <a:lnTo>
                    <a:pt x="2654" y="1940"/>
                  </a:lnTo>
                  <a:lnTo>
                    <a:pt x="2640" y="1971"/>
                  </a:lnTo>
                  <a:lnTo>
                    <a:pt x="2625" y="2002"/>
                  </a:lnTo>
                  <a:lnTo>
                    <a:pt x="2609" y="2032"/>
                  </a:lnTo>
                  <a:lnTo>
                    <a:pt x="2593" y="2062"/>
                  </a:lnTo>
                  <a:lnTo>
                    <a:pt x="2575" y="2091"/>
                  </a:lnTo>
                  <a:lnTo>
                    <a:pt x="2557" y="2120"/>
                  </a:lnTo>
                  <a:lnTo>
                    <a:pt x="2539" y="2149"/>
                  </a:lnTo>
                  <a:lnTo>
                    <a:pt x="2519" y="2176"/>
                  </a:lnTo>
                  <a:lnTo>
                    <a:pt x="2499" y="2204"/>
                  </a:lnTo>
                  <a:lnTo>
                    <a:pt x="2479" y="2230"/>
                  </a:lnTo>
                  <a:lnTo>
                    <a:pt x="2457" y="2257"/>
                  </a:lnTo>
                  <a:lnTo>
                    <a:pt x="2435" y="2283"/>
                  </a:lnTo>
                  <a:lnTo>
                    <a:pt x="2412" y="2309"/>
                  </a:lnTo>
                  <a:lnTo>
                    <a:pt x="2389" y="2333"/>
                  </a:lnTo>
                  <a:lnTo>
                    <a:pt x="2366" y="2357"/>
                  </a:lnTo>
                  <a:lnTo>
                    <a:pt x="2342" y="2381"/>
                  </a:lnTo>
                  <a:lnTo>
                    <a:pt x="2316" y="2404"/>
                  </a:lnTo>
                  <a:lnTo>
                    <a:pt x="2291" y="2426"/>
                  </a:lnTo>
                  <a:lnTo>
                    <a:pt x="2264" y="2448"/>
                  </a:lnTo>
                  <a:lnTo>
                    <a:pt x="2238" y="2470"/>
                  </a:lnTo>
                  <a:lnTo>
                    <a:pt x="2211" y="2490"/>
                  </a:lnTo>
                  <a:lnTo>
                    <a:pt x="2184" y="2510"/>
                  </a:lnTo>
                  <a:lnTo>
                    <a:pt x="2156" y="2529"/>
                  </a:lnTo>
                  <a:lnTo>
                    <a:pt x="2127" y="2547"/>
                  </a:lnTo>
                  <a:lnTo>
                    <a:pt x="2099" y="2566"/>
                  </a:lnTo>
                  <a:lnTo>
                    <a:pt x="2069" y="2583"/>
                  </a:lnTo>
                  <a:lnTo>
                    <a:pt x="2039" y="2599"/>
                  </a:lnTo>
                  <a:lnTo>
                    <a:pt x="2009" y="2615"/>
                  </a:lnTo>
                  <a:lnTo>
                    <a:pt x="1978" y="2630"/>
                  </a:lnTo>
                  <a:lnTo>
                    <a:pt x="1946" y="2644"/>
                  </a:lnTo>
                  <a:lnTo>
                    <a:pt x="1915" y="2658"/>
                  </a:lnTo>
                  <a:lnTo>
                    <a:pt x="1861" y="2679"/>
                  </a:lnTo>
                  <a:lnTo>
                    <a:pt x="1806" y="2697"/>
                  </a:lnTo>
                  <a:lnTo>
                    <a:pt x="1751" y="2713"/>
                  </a:lnTo>
                  <a:lnTo>
                    <a:pt x="1694" y="2727"/>
                  </a:lnTo>
                  <a:lnTo>
                    <a:pt x="1638" y="2738"/>
                  </a:lnTo>
                  <a:lnTo>
                    <a:pt x="1582" y="2748"/>
                  </a:lnTo>
                  <a:lnTo>
                    <a:pt x="1526" y="2753"/>
                  </a:lnTo>
                  <a:lnTo>
                    <a:pt x="1468" y="2758"/>
                  </a:lnTo>
                  <a:lnTo>
                    <a:pt x="1412" y="2759"/>
                  </a:lnTo>
                  <a:lnTo>
                    <a:pt x="1355" y="2759"/>
                  </a:lnTo>
                  <a:lnTo>
                    <a:pt x="1299" y="2756"/>
                  </a:lnTo>
                  <a:lnTo>
                    <a:pt x="1244" y="2751"/>
                  </a:lnTo>
                  <a:lnTo>
                    <a:pt x="1187" y="2744"/>
                  </a:lnTo>
                  <a:lnTo>
                    <a:pt x="1132" y="2734"/>
                  </a:lnTo>
                  <a:lnTo>
                    <a:pt x="1077" y="2722"/>
                  </a:lnTo>
                  <a:lnTo>
                    <a:pt x="1023" y="2708"/>
                  </a:lnTo>
                  <a:lnTo>
                    <a:pt x="968" y="2693"/>
                  </a:lnTo>
                  <a:lnTo>
                    <a:pt x="915" y="2675"/>
                  </a:lnTo>
                  <a:lnTo>
                    <a:pt x="864" y="2655"/>
                  </a:lnTo>
                  <a:lnTo>
                    <a:pt x="812" y="2634"/>
                  </a:lnTo>
                  <a:lnTo>
                    <a:pt x="761" y="2609"/>
                  </a:lnTo>
                  <a:lnTo>
                    <a:pt x="710" y="2583"/>
                  </a:lnTo>
                  <a:lnTo>
                    <a:pt x="662" y="2555"/>
                  </a:lnTo>
                  <a:lnTo>
                    <a:pt x="615" y="2526"/>
                  </a:lnTo>
                  <a:lnTo>
                    <a:pt x="568" y="2494"/>
                  </a:lnTo>
                  <a:lnTo>
                    <a:pt x="523" y="2461"/>
                  </a:lnTo>
                  <a:lnTo>
                    <a:pt x="479" y="2426"/>
                  </a:lnTo>
                  <a:lnTo>
                    <a:pt x="436" y="2388"/>
                  </a:lnTo>
                  <a:lnTo>
                    <a:pt x="396" y="2350"/>
                  </a:lnTo>
                  <a:lnTo>
                    <a:pt x="356" y="2310"/>
                  </a:lnTo>
                  <a:lnTo>
                    <a:pt x="318" y="2267"/>
                  </a:lnTo>
                  <a:lnTo>
                    <a:pt x="282" y="2223"/>
                  </a:lnTo>
                  <a:lnTo>
                    <a:pt x="261" y="2197"/>
                  </a:lnTo>
                  <a:lnTo>
                    <a:pt x="242" y="2169"/>
                  </a:lnTo>
                  <a:lnTo>
                    <a:pt x="222" y="2142"/>
                  </a:lnTo>
                  <a:lnTo>
                    <a:pt x="203" y="2113"/>
                  </a:lnTo>
                  <a:lnTo>
                    <a:pt x="186" y="2084"/>
                  </a:lnTo>
                  <a:lnTo>
                    <a:pt x="170" y="2055"/>
                  </a:lnTo>
                  <a:lnTo>
                    <a:pt x="154" y="2025"/>
                  </a:lnTo>
                  <a:lnTo>
                    <a:pt x="139" y="1995"/>
                  </a:lnTo>
                  <a:lnTo>
                    <a:pt x="124" y="1964"/>
                  </a:lnTo>
                  <a:lnTo>
                    <a:pt x="110" y="1933"/>
                  </a:lnTo>
                  <a:lnTo>
                    <a:pt x="98" y="1902"/>
                  </a:lnTo>
                  <a:lnTo>
                    <a:pt x="86" y="1871"/>
                  </a:lnTo>
                  <a:lnTo>
                    <a:pt x="74" y="1839"/>
                  </a:lnTo>
                  <a:lnTo>
                    <a:pt x="64" y="1806"/>
                  </a:lnTo>
                  <a:lnTo>
                    <a:pt x="54" y="1774"/>
                  </a:lnTo>
                  <a:lnTo>
                    <a:pt x="45" y="1742"/>
                  </a:lnTo>
                  <a:lnTo>
                    <a:pt x="36" y="1710"/>
                  </a:lnTo>
                  <a:lnTo>
                    <a:pt x="30" y="1676"/>
                  </a:lnTo>
                  <a:lnTo>
                    <a:pt x="23" y="1643"/>
                  </a:lnTo>
                  <a:lnTo>
                    <a:pt x="17" y="1609"/>
                  </a:lnTo>
                  <a:lnTo>
                    <a:pt x="12" y="1576"/>
                  </a:lnTo>
                  <a:lnTo>
                    <a:pt x="9" y="1543"/>
                  </a:lnTo>
                  <a:lnTo>
                    <a:pt x="5" y="1509"/>
                  </a:lnTo>
                  <a:lnTo>
                    <a:pt x="3" y="1475"/>
                  </a:lnTo>
                  <a:lnTo>
                    <a:pt x="1" y="1441"/>
                  </a:lnTo>
                  <a:lnTo>
                    <a:pt x="0" y="1408"/>
                  </a:lnTo>
                  <a:lnTo>
                    <a:pt x="0" y="1373"/>
                  </a:lnTo>
                  <a:lnTo>
                    <a:pt x="1" y="1340"/>
                  </a:lnTo>
                  <a:lnTo>
                    <a:pt x="2" y="1305"/>
                  </a:lnTo>
                  <a:lnTo>
                    <a:pt x="4" y="1272"/>
                  </a:lnTo>
                  <a:lnTo>
                    <a:pt x="8" y="1238"/>
                  </a:lnTo>
                  <a:lnTo>
                    <a:pt x="12" y="1205"/>
                  </a:lnTo>
                  <a:lnTo>
                    <a:pt x="20" y="1149"/>
                  </a:lnTo>
                  <a:lnTo>
                    <a:pt x="32" y="1094"/>
                  </a:lnTo>
                  <a:lnTo>
                    <a:pt x="45" y="1039"/>
                  </a:lnTo>
                  <a:lnTo>
                    <a:pt x="59" y="985"/>
                  </a:lnTo>
                  <a:lnTo>
                    <a:pt x="77" y="932"/>
                  </a:lnTo>
                  <a:lnTo>
                    <a:pt x="96" y="879"/>
                  </a:lnTo>
                  <a:lnTo>
                    <a:pt x="118" y="827"/>
                  </a:lnTo>
                  <a:lnTo>
                    <a:pt x="142" y="775"/>
                  </a:lnTo>
                  <a:lnTo>
                    <a:pt x="168" y="726"/>
                  </a:lnTo>
                  <a:lnTo>
                    <a:pt x="195" y="676"/>
                  </a:lnTo>
                  <a:lnTo>
                    <a:pt x="210" y="652"/>
                  </a:lnTo>
                  <a:lnTo>
                    <a:pt x="227" y="628"/>
                  </a:lnTo>
                  <a:lnTo>
                    <a:pt x="242" y="604"/>
                  </a:lnTo>
                  <a:lnTo>
                    <a:pt x="258" y="581"/>
                  </a:lnTo>
                  <a:lnTo>
                    <a:pt x="275" y="557"/>
                  </a:lnTo>
                  <a:lnTo>
                    <a:pt x="292" y="534"/>
                  </a:lnTo>
                  <a:lnTo>
                    <a:pt x="311" y="513"/>
                  </a:lnTo>
                  <a:lnTo>
                    <a:pt x="328" y="491"/>
                  </a:lnTo>
                  <a:lnTo>
                    <a:pt x="347" y="469"/>
                  </a:lnTo>
                  <a:lnTo>
                    <a:pt x="367" y="447"/>
                  </a:lnTo>
                  <a:lnTo>
                    <a:pt x="387" y="426"/>
                  </a:lnTo>
                  <a:lnTo>
                    <a:pt x="406" y="405"/>
                  </a:lnTo>
                  <a:lnTo>
                    <a:pt x="406" y="405"/>
                  </a:lnTo>
                  <a:lnTo>
                    <a:pt x="432" y="381"/>
                  </a:lnTo>
                  <a:lnTo>
                    <a:pt x="457" y="357"/>
                  </a:lnTo>
                  <a:lnTo>
                    <a:pt x="482" y="334"/>
                  </a:lnTo>
                  <a:lnTo>
                    <a:pt x="509" y="312"/>
                  </a:lnTo>
                  <a:lnTo>
                    <a:pt x="535" y="290"/>
                  </a:lnTo>
                  <a:lnTo>
                    <a:pt x="563" y="269"/>
                  </a:lnTo>
                  <a:lnTo>
                    <a:pt x="589" y="250"/>
                  </a:lnTo>
                  <a:lnTo>
                    <a:pt x="617" y="230"/>
                  </a:lnTo>
                  <a:lnTo>
                    <a:pt x="646" y="212"/>
                  </a:lnTo>
                  <a:lnTo>
                    <a:pt x="674" y="195"/>
                  </a:lnTo>
                  <a:lnTo>
                    <a:pt x="702" y="177"/>
                  </a:lnTo>
                  <a:lnTo>
                    <a:pt x="732" y="161"/>
                  </a:lnTo>
                  <a:lnTo>
                    <a:pt x="761" y="146"/>
                  </a:lnTo>
                  <a:lnTo>
                    <a:pt x="791" y="131"/>
                  </a:lnTo>
                  <a:lnTo>
                    <a:pt x="821" y="117"/>
                  </a:lnTo>
                  <a:lnTo>
                    <a:pt x="852" y="104"/>
                  </a:lnTo>
                  <a:lnTo>
                    <a:pt x="883" y="91"/>
                  </a:lnTo>
                  <a:lnTo>
                    <a:pt x="914" y="79"/>
                  </a:lnTo>
                  <a:lnTo>
                    <a:pt x="945" y="69"/>
                  </a:lnTo>
                  <a:lnTo>
                    <a:pt x="978" y="59"/>
                  </a:lnTo>
                  <a:lnTo>
                    <a:pt x="1010" y="49"/>
                  </a:lnTo>
                  <a:lnTo>
                    <a:pt x="1043" y="41"/>
                  </a:lnTo>
                  <a:lnTo>
                    <a:pt x="1076" y="33"/>
                  </a:lnTo>
                  <a:lnTo>
                    <a:pt x="1109" y="26"/>
                  </a:lnTo>
                  <a:lnTo>
                    <a:pt x="1142" y="21"/>
                  </a:lnTo>
                  <a:lnTo>
                    <a:pt x="1177" y="15"/>
                  </a:lnTo>
                  <a:lnTo>
                    <a:pt x="1210" y="10"/>
                  </a:lnTo>
                  <a:lnTo>
                    <a:pt x="1245" y="7"/>
                  </a:lnTo>
                  <a:lnTo>
                    <a:pt x="1279" y="4"/>
                  </a:lnTo>
                  <a:lnTo>
                    <a:pt x="1315" y="2"/>
                  </a:lnTo>
                  <a:lnTo>
                    <a:pt x="1351" y="1"/>
                  </a:lnTo>
                  <a:lnTo>
                    <a:pt x="1387" y="0"/>
                  </a:lnTo>
                  <a:close/>
                  <a:moveTo>
                    <a:pt x="2327" y="446"/>
                  </a:moveTo>
                  <a:lnTo>
                    <a:pt x="2314" y="432"/>
                  </a:lnTo>
                  <a:lnTo>
                    <a:pt x="2319" y="447"/>
                  </a:lnTo>
                  <a:lnTo>
                    <a:pt x="2322" y="462"/>
                  </a:lnTo>
                  <a:lnTo>
                    <a:pt x="2325" y="477"/>
                  </a:lnTo>
                  <a:lnTo>
                    <a:pt x="2328" y="492"/>
                  </a:lnTo>
                  <a:lnTo>
                    <a:pt x="2352" y="511"/>
                  </a:lnTo>
                  <a:lnTo>
                    <a:pt x="2375" y="532"/>
                  </a:lnTo>
                  <a:lnTo>
                    <a:pt x="2398" y="553"/>
                  </a:lnTo>
                  <a:lnTo>
                    <a:pt x="2421" y="574"/>
                  </a:lnTo>
                  <a:lnTo>
                    <a:pt x="2443" y="596"/>
                  </a:lnTo>
                  <a:lnTo>
                    <a:pt x="2464" y="619"/>
                  </a:lnTo>
                  <a:lnTo>
                    <a:pt x="2484" y="642"/>
                  </a:lnTo>
                  <a:lnTo>
                    <a:pt x="2505" y="665"/>
                  </a:lnTo>
                  <a:lnTo>
                    <a:pt x="2486" y="636"/>
                  </a:lnTo>
                  <a:lnTo>
                    <a:pt x="2465" y="607"/>
                  </a:lnTo>
                  <a:lnTo>
                    <a:pt x="2444" y="578"/>
                  </a:lnTo>
                  <a:lnTo>
                    <a:pt x="2422" y="551"/>
                  </a:lnTo>
                  <a:lnTo>
                    <a:pt x="2399" y="523"/>
                  </a:lnTo>
                  <a:lnTo>
                    <a:pt x="2376" y="496"/>
                  </a:lnTo>
                  <a:lnTo>
                    <a:pt x="2352" y="470"/>
                  </a:lnTo>
                  <a:lnTo>
                    <a:pt x="2327" y="446"/>
                  </a:lnTo>
                  <a:close/>
                  <a:moveTo>
                    <a:pt x="2203" y="336"/>
                  </a:moveTo>
                  <a:lnTo>
                    <a:pt x="2181" y="320"/>
                  </a:lnTo>
                  <a:lnTo>
                    <a:pt x="2158" y="302"/>
                  </a:lnTo>
                  <a:lnTo>
                    <a:pt x="2134" y="284"/>
                  </a:lnTo>
                  <a:lnTo>
                    <a:pt x="2109" y="267"/>
                  </a:lnTo>
                  <a:lnTo>
                    <a:pt x="2084" y="250"/>
                  </a:lnTo>
                  <a:lnTo>
                    <a:pt x="2058" y="235"/>
                  </a:lnTo>
                  <a:lnTo>
                    <a:pt x="2033" y="222"/>
                  </a:lnTo>
                  <a:lnTo>
                    <a:pt x="2008" y="212"/>
                  </a:lnTo>
                  <a:lnTo>
                    <a:pt x="2018" y="223"/>
                  </a:lnTo>
                  <a:lnTo>
                    <a:pt x="2029" y="237"/>
                  </a:lnTo>
                  <a:lnTo>
                    <a:pt x="2039" y="251"/>
                  </a:lnTo>
                  <a:lnTo>
                    <a:pt x="2048" y="265"/>
                  </a:lnTo>
                  <a:lnTo>
                    <a:pt x="2055" y="280"/>
                  </a:lnTo>
                  <a:lnTo>
                    <a:pt x="2062" y="295"/>
                  </a:lnTo>
                  <a:lnTo>
                    <a:pt x="2067" y="310"/>
                  </a:lnTo>
                  <a:lnTo>
                    <a:pt x="2071" y="327"/>
                  </a:lnTo>
                  <a:lnTo>
                    <a:pt x="2097" y="340"/>
                  </a:lnTo>
                  <a:lnTo>
                    <a:pt x="2123" y="354"/>
                  </a:lnTo>
                  <a:lnTo>
                    <a:pt x="2148" y="369"/>
                  </a:lnTo>
                  <a:lnTo>
                    <a:pt x="2173" y="384"/>
                  </a:lnTo>
                  <a:lnTo>
                    <a:pt x="2199" y="400"/>
                  </a:lnTo>
                  <a:lnTo>
                    <a:pt x="2224" y="416"/>
                  </a:lnTo>
                  <a:lnTo>
                    <a:pt x="2248" y="432"/>
                  </a:lnTo>
                  <a:lnTo>
                    <a:pt x="2271" y="449"/>
                  </a:lnTo>
                  <a:lnTo>
                    <a:pt x="2266" y="434"/>
                  </a:lnTo>
                  <a:lnTo>
                    <a:pt x="2259" y="418"/>
                  </a:lnTo>
                  <a:lnTo>
                    <a:pt x="2252" y="403"/>
                  </a:lnTo>
                  <a:lnTo>
                    <a:pt x="2244" y="389"/>
                  </a:lnTo>
                  <a:lnTo>
                    <a:pt x="2234" y="375"/>
                  </a:lnTo>
                  <a:lnTo>
                    <a:pt x="2224" y="362"/>
                  </a:lnTo>
                  <a:lnTo>
                    <a:pt x="2214" y="349"/>
                  </a:lnTo>
                  <a:lnTo>
                    <a:pt x="2203" y="336"/>
                  </a:lnTo>
                  <a:close/>
                  <a:moveTo>
                    <a:pt x="740" y="223"/>
                  </a:moveTo>
                  <a:lnTo>
                    <a:pt x="702" y="244"/>
                  </a:lnTo>
                  <a:lnTo>
                    <a:pt x="663" y="266"/>
                  </a:lnTo>
                  <a:lnTo>
                    <a:pt x="645" y="278"/>
                  </a:lnTo>
                  <a:lnTo>
                    <a:pt x="625" y="290"/>
                  </a:lnTo>
                  <a:lnTo>
                    <a:pt x="607" y="303"/>
                  </a:lnTo>
                  <a:lnTo>
                    <a:pt x="589" y="316"/>
                  </a:lnTo>
                  <a:lnTo>
                    <a:pt x="572" y="329"/>
                  </a:lnTo>
                  <a:lnTo>
                    <a:pt x="556" y="344"/>
                  </a:lnTo>
                  <a:lnTo>
                    <a:pt x="541" y="359"/>
                  </a:lnTo>
                  <a:lnTo>
                    <a:pt x="526" y="377"/>
                  </a:lnTo>
                  <a:lnTo>
                    <a:pt x="513" y="394"/>
                  </a:lnTo>
                  <a:lnTo>
                    <a:pt x="503" y="412"/>
                  </a:lnTo>
                  <a:lnTo>
                    <a:pt x="493" y="432"/>
                  </a:lnTo>
                  <a:lnTo>
                    <a:pt x="486" y="453"/>
                  </a:lnTo>
                  <a:lnTo>
                    <a:pt x="509" y="435"/>
                  </a:lnTo>
                  <a:lnTo>
                    <a:pt x="534" y="419"/>
                  </a:lnTo>
                  <a:lnTo>
                    <a:pt x="558" y="402"/>
                  </a:lnTo>
                  <a:lnTo>
                    <a:pt x="584" y="387"/>
                  </a:lnTo>
                  <a:lnTo>
                    <a:pt x="609" y="371"/>
                  </a:lnTo>
                  <a:lnTo>
                    <a:pt x="634" y="356"/>
                  </a:lnTo>
                  <a:lnTo>
                    <a:pt x="660" y="342"/>
                  </a:lnTo>
                  <a:lnTo>
                    <a:pt x="686" y="328"/>
                  </a:lnTo>
                  <a:lnTo>
                    <a:pt x="690" y="313"/>
                  </a:lnTo>
                  <a:lnTo>
                    <a:pt x="694" y="299"/>
                  </a:lnTo>
                  <a:lnTo>
                    <a:pt x="700" y="286"/>
                  </a:lnTo>
                  <a:lnTo>
                    <a:pt x="707" y="272"/>
                  </a:lnTo>
                  <a:lnTo>
                    <a:pt x="714" y="259"/>
                  </a:lnTo>
                  <a:lnTo>
                    <a:pt x="722" y="246"/>
                  </a:lnTo>
                  <a:lnTo>
                    <a:pt x="731" y="235"/>
                  </a:lnTo>
                  <a:lnTo>
                    <a:pt x="740" y="223"/>
                  </a:lnTo>
                  <a:close/>
                  <a:moveTo>
                    <a:pt x="439" y="453"/>
                  </a:moveTo>
                  <a:lnTo>
                    <a:pt x="400" y="493"/>
                  </a:lnTo>
                  <a:lnTo>
                    <a:pt x="364" y="534"/>
                  </a:lnTo>
                  <a:lnTo>
                    <a:pt x="346" y="555"/>
                  </a:lnTo>
                  <a:lnTo>
                    <a:pt x="329" y="577"/>
                  </a:lnTo>
                  <a:lnTo>
                    <a:pt x="312" y="599"/>
                  </a:lnTo>
                  <a:lnTo>
                    <a:pt x="296" y="622"/>
                  </a:lnTo>
                  <a:lnTo>
                    <a:pt x="328" y="589"/>
                  </a:lnTo>
                  <a:lnTo>
                    <a:pt x="361" y="556"/>
                  </a:lnTo>
                  <a:lnTo>
                    <a:pt x="395" y="525"/>
                  </a:lnTo>
                  <a:lnTo>
                    <a:pt x="429" y="496"/>
                  </a:lnTo>
                  <a:lnTo>
                    <a:pt x="432" y="485"/>
                  </a:lnTo>
                  <a:lnTo>
                    <a:pt x="433" y="475"/>
                  </a:lnTo>
                  <a:lnTo>
                    <a:pt x="435" y="463"/>
                  </a:lnTo>
                  <a:lnTo>
                    <a:pt x="439" y="453"/>
                  </a:lnTo>
                  <a:close/>
                  <a:moveTo>
                    <a:pt x="57" y="1450"/>
                  </a:moveTo>
                  <a:lnTo>
                    <a:pt x="65" y="1478"/>
                  </a:lnTo>
                  <a:lnTo>
                    <a:pt x="74" y="1506"/>
                  </a:lnTo>
                  <a:lnTo>
                    <a:pt x="87" y="1531"/>
                  </a:lnTo>
                  <a:lnTo>
                    <a:pt x="100" y="1556"/>
                  </a:lnTo>
                  <a:lnTo>
                    <a:pt x="115" y="1581"/>
                  </a:lnTo>
                  <a:lnTo>
                    <a:pt x="131" y="1605"/>
                  </a:lnTo>
                  <a:lnTo>
                    <a:pt x="149" y="1627"/>
                  </a:lnTo>
                  <a:lnTo>
                    <a:pt x="168" y="1649"/>
                  </a:lnTo>
                  <a:lnTo>
                    <a:pt x="171" y="1620"/>
                  </a:lnTo>
                  <a:lnTo>
                    <a:pt x="175" y="1592"/>
                  </a:lnTo>
                  <a:lnTo>
                    <a:pt x="179" y="1563"/>
                  </a:lnTo>
                  <a:lnTo>
                    <a:pt x="184" y="1536"/>
                  </a:lnTo>
                  <a:lnTo>
                    <a:pt x="190" y="1508"/>
                  </a:lnTo>
                  <a:lnTo>
                    <a:pt x="195" y="1480"/>
                  </a:lnTo>
                  <a:lnTo>
                    <a:pt x="202" y="1453"/>
                  </a:lnTo>
                  <a:lnTo>
                    <a:pt x="210" y="1425"/>
                  </a:lnTo>
                  <a:lnTo>
                    <a:pt x="227" y="1371"/>
                  </a:lnTo>
                  <a:lnTo>
                    <a:pt x="245" y="1317"/>
                  </a:lnTo>
                  <a:lnTo>
                    <a:pt x="266" y="1264"/>
                  </a:lnTo>
                  <a:lnTo>
                    <a:pt x="288" y="1211"/>
                  </a:lnTo>
                  <a:lnTo>
                    <a:pt x="273" y="1197"/>
                  </a:lnTo>
                  <a:lnTo>
                    <a:pt x="259" y="1182"/>
                  </a:lnTo>
                  <a:lnTo>
                    <a:pt x="246" y="1167"/>
                  </a:lnTo>
                  <a:lnTo>
                    <a:pt x="233" y="1151"/>
                  </a:lnTo>
                  <a:lnTo>
                    <a:pt x="222" y="1135"/>
                  </a:lnTo>
                  <a:lnTo>
                    <a:pt x="210" y="1119"/>
                  </a:lnTo>
                  <a:lnTo>
                    <a:pt x="199" y="1101"/>
                  </a:lnTo>
                  <a:lnTo>
                    <a:pt x="190" y="1084"/>
                  </a:lnTo>
                  <a:lnTo>
                    <a:pt x="180" y="1067"/>
                  </a:lnTo>
                  <a:lnTo>
                    <a:pt x="171" y="1048"/>
                  </a:lnTo>
                  <a:lnTo>
                    <a:pt x="163" y="1030"/>
                  </a:lnTo>
                  <a:lnTo>
                    <a:pt x="156" y="1011"/>
                  </a:lnTo>
                  <a:lnTo>
                    <a:pt x="151" y="992"/>
                  </a:lnTo>
                  <a:lnTo>
                    <a:pt x="145" y="972"/>
                  </a:lnTo>
                  <a:lnTo>
                    <a:pt x="141" y="953"/>
                  </a:lnTo>
                  <a:lnTo>
                    <a:pt x="138" y="933"/>
                  </a:lnTo>
                  <a:lnTo>
                    <a:pt x="125" y="963"/>
                  </a:lnTo>
                  <a:lnTo>
                    <a:pt x="114" y="993"/>
                  </a:lnTo>
                  <a:lnTo>
                    <a:pt x="103" y="1024"/>
                  </a:lnTo>
                  <a:lnTo>
                    <a:pt x="94" y="1056"/>
                  </a:lnTo>
                  <a:lnTo>
                    <a:pt x="86" y="1089"/>
                  </a:lnTo>
                  <a:lnTo>
                    <a:pt x="79" y="1121"/>
                  </a:lnTo>
                  <a:lnTo>
                    <a:pt x="72" y="1154"/>
                  </a:lnTo>
                  <a:lnTo>
                    <a:pt x="68" y="1187"/>
                  </a:lnTo>
                  <a:lnTo>
                    <a:pt x="63" y="1220"/>
                  </a:lnTo>
                  <a:lnTo>
                    <a:pt x="59" y="1253"/>
                  </a:lnTo>
                  <a:lnTo>
                    <a:pt x="57" y="1287"/>
                  </a:lnTo>
                  <a:lnTo>
                    <a:pt x="56" y="1320"/>
                  </a:lnTo>
                  <a:lnTo>
                    <a:pt x="55" y="1354"/>
                  </a:lnTo>
                  <a:lnTo>
                    <a:pt x="55" y="1386"/>
                  </a:lnTo>
                  <a:lnTo>
                    <a:pt x="55" y="1418"/>
                  </a:lnTo>
                  <a:lnTo>
                    <a:pt x="57" y="1450"/>
                  </a:lnTo>
                  <a:close/>
                  <a:moveTo>
                    <a:pt x="71" y="1586"/>
                  </a:moveTo>
                  <a:lnTo>
                    <a:pt x="79" y="1636"/>
                  </a:lnTo>
                  <a:lnTo>
                    <a:pt x="91" y="1685"/>
                  </a:lnTo>
                  <a:lnTo>
                    <a:pt x="102" y="1734"/>
                  </a:lnTo>
                  <a:lnTo>
                    <a:pt x="117" y="1781"/>
                  </a:lnTo>
                  <a:lnTo>
                    <a:pt x="133" y="1828"/>
                  </a:lnTo>
                  <a:lnTo>
                    <a:pt x="151" y="1875"/>
                  </a:lnTo>
                  <a:lnTo>
                    <a:pt x="170" y="1922"/>
                  </a:lnTo>
                  <a:lnTo>
                    <a:pt x="192" y="1967"/>
                  </a:lnTo>
                  <a:lnTo>
                    <a:pt x="184" y="1934"/>
                  </a:lnTo>
                  <a:lnTo>
                    <a:pt x="178" y="1901"/>
                  </a:lnTo>
                  <a:lnTo>
                    <a:pt x="172" y="1869"/>
                  </a:lnTo>
                  <a:lnTo>
                    <a:pt x="169" y="1835"/>
                  </a:lnTo>
                  <a:lnTo>
                    <a:pt x="165" y="1802"/>
                  </a:lnTo>
                  <a:lnTo>
                    <a:pt x="164" y="1768"/>
                  </a:lnTo>
                  <a:lnTo>
                    <a:pt x="164" y="1735"/>
                  </a:lnTo>
                  <a:lnTo>
                    <a:pt x="164" y="1702"/>
                  </a:lnTo>
                  <a:lnTo>
                    <a:pt x="139" y="1675"/>
                  </a:lnTo>
                  <a:lnTo>
                    <a:pt x="114" y="1647"/>
                  </a:lnTo>
                  <a:lnTo>
                    <a:pt x="102" y="1632"/>
                  </a:lnTo>
                  <a:lnTo>
                    <a:pt x="92" y="1617"/>
                  </a:lnTo>
                  <a:lnTo>
                    <a:pt x="80" y="1602"/>
                  </a:lnTo>
                  <a:lnTo>
                    <a:pt x="71" y="1586"/>
                  </a:lnTo>
                  <a:close/>
                  <a:moveTo>
                    <a:pt x="965" y="2638"/>
                  </a:moveTo>
                  <a:lnTo>
                    <a:pt x="1016" y="2654"/>
                  </a:lnTo>
                  <a:lnTo>
                    <a:pt x="1065" y="2668"/>
                  </a:lnTo>
                  <a:lnTo>
                    <a:pt x="1117" y="2680"/>
                  </a:lnTo>
                  <a:lnTo>
                    <a:pt x="1168" y="2689"/>
                  </a:lnTo>
                  <a:lnTo>
                    <a:pt x="1220" y="2696"/>
                  </a:lnTo>
                  <a:lnTo>
                    <a:pt x="1271" y="2702"/>
                  </a:lnTo>
                  <a:lnTo>
                    <a:pt x="1323" y="2705"/>
                  </a:lnTo>
                  <a:lnTo>
                    <a:pt x="1375" y="2706"/>
                  </a:lnTo>
                  <a:lnTo>
                    <a:pt x="1375" y="2703"/>
                  </a:lnTo>
                  <a:lnTo>
                    <a:pt x="1324" y="2700"/>
                  </a:lnTo>
                  <a:lnTo>
                    <a:pt x="1273" y="2697"/>
                  </a:lnTo>
                  <a:lnTo>
                    <a:pt x="1222" y="2692"/>
                  </a:lnTo>
                  <a:lnTo>
                    <a:pt x="1171" y="2685"/>
                  </a:lnTo>
                  <a:lnTo>
                    <a:pt x="1120" y="2676"/>
                  </a:lnTo>
                  <a:lnTo>
                    <a:pt x="1070" y="2666"/>
                  </a:lnTo>
                  <a:lnTo>
                    <a:pt x="1020" y="2654"/>
                  </a:lnTo>
                  <a:lnTo>
                    <a:pt x="971" y="2640"/>
                  </a:lnTo>
                  <a:lnTo>
                    <a:pt x="971" y="2640"/>
                  </a:lnTo>
                  <a:lnTo>
                    <a:pt x="965" y="2638"/>
                  </a:lnTo>
                  <a:close/>
                  <a:moveTo>
                    <a:pt x="1414" y="2706"/>
                  </a:moveTo>
                  <a:lnTo>
                    <a:pt x="1437" y="2706"/>
                  </a:lnTo>
                  <a:lnTo>
                    <a:pt x="1460" y="2705"/>
                  </a:lnTo>
                  <a:lnTo>
                    <a:pt x="1483" y="2703"/>
                  </a:lnTo>
                  <a:lnTo>
                    <a:pt x="1505" y="2702"/>
                  </a:lnTo>
                  <a:lnTo>
                    <a:pt x="1528" y="2699"/>
                  </a:lnTo>
                  <a:lnTo>
                    <a:pt x="1551" y="2697"/>
                  </a:lnTo>
                  <a:lnTo>
                    <a:pt x="1573" y="2693"/>
                  </a:lnTo>
                  <a:lnTo>
                    <a:pt x="1595" y="2690"/>
                  </a:lnTo>
                  <a:lnTo>
                    <a:pt x="1573" y="2693"/>
                  </a:lnTo>
                  <a:lnTo>
                    <a:pt x="1550" y="2696"/>
                  </a:lnTo>
                  <a:lnTo>
                    <a:pt x="1527" y="2698"/>
                  </a:lnTo>
                  <a:lnTo>
                    <a:pt x="1505" y="2699"/>
                  </a:lnTo>
                  <a:lnTo>
                    <a:pt x="1482" y="2700"/>
                  </a:lnTo>
                  <a:lnTo>
                    <a:pt x="1459" y="2702"/>
                  </a:lnTo>
                  <a:lnTo>
                    <a:pt x="1437" y="2703"/>
                  </a:lnTo>
                  <a:lnTo>
                    <a:pt x="1414" y="2703"/>
                  </a:lnTo>
                  <a:lnTo>
                    <a:pt x="1414" y="2706"/>
                  </a:lnTo>
                  <a:close/>
                  <a:moveTo>
                    <a:pt x="2567" y="1991"/>
                  </a:moveTo>
                  <a:lnTo>
                    <a:pt x="2580" y="1968"/>
                  </a:lnTo>
                  <a:lnTo>
                    <a:pt x="2593" y="1942"/>
                  </a:lnTo>
                  <a:lnTo>
                    <a:pt x="2607" y="1916"/>
                  </a:lnTo>
                  <a:lnTo>
                    <a:pt x="2619" y="1888"/>
                  </a:lnTo>
                  <a:lnTo>
                    <a:pt x="2632" y="1861"/>
                  </a:lnTo>
                  <a:lnTo>
                    <a:pt x="2642" y="1833"/>
                  </a:lnTo>
                  <a:lnTo>
                    <a:pt x="2647" y="1819"/>
                  </a:lnTo>
                  <a:lnTo>
                    <a:pt x="2650" y="1806"/>
                  </a:lnTo>
                  <a:lnTo>
                    <a:pt x="2653" y="1794"/>
                  </a:lnTo>
                  <a:lnTo>
                    <a:pt x="2655" y="1781"/>
                  </a:lnTo>
                  <a:lnTo>
                    <a:pt x="2655" y="1781"/>
                  </a:lnTo>
                  <a:lnTo>
                    <a:pt x="2655" y="1781"/>
                  </a:lnTo>
                  <a:lnTo>
                    <a:pt x="2655" y="1781"/>
                  </a:lnTo>
                  <a:lnTo>
                    <a:pt x="2655" y="1780"/>
                  </a:lnTo>
                  <a:lnTo>
                    <a:pt x="2655" y="1780"/>
                  </a:lnTo>
                  <a:lnTo>
                    <a:pt x="2655" y="1780"/>
                  </a:lnTo>
                  <a:lnTo>
                    <a:pt x="2656" y="1770"/>
                  </a:lnTo>
                  <a:lnTo>
                    <a:pt x="2658" y="1770"/>
                  </a:lnTo>
                  <a:lnTo>
                    <a:pt x="2666" y="1743"/>
                  </a:lnTo>
                  <a:lnTo>
                    <a:pt x="2675" y="1717"/>
                  </a:lnTo>
                  <a:lnTo>
                    <a:pt x="2681" y="1689"/>
                  </a:lnTo>
                  <a:lnTo>
                    <a:pt x="2687" y="1662"/>
                  </a:lnTo>
                  <a:lnTo>
                    <a:pt x="2693" y="1635"/>
                  </a:lnTo>
                  <a:lnTo>
                    <a:pt x="2698" y="1608"/>
                  </a:lnTo>
                  <a:lnTo>
                    <a:pt x="2702" y="1581"/>
                  </a:lnTo>
                  <a:lnTo>
                    <a:pt x="2706" y="1553"/>
                  </a:lnTo>
                  <a:lnTo>
                    <a:pt x="2695" y="1572"/>
                  </a:lnTo>
                  <a:lnTo>
                    <a:pt x="2683" y="1592"/>
                  </a:lnTo>
                  <a:lnTo>
                    <a:pt x="2670" y="1611"/>
                  </a:lnTo>
                  <a:lnTo>
                    <a:pt x="2656" y="1629"/>
                  </a:lnTo>
                  <a:lnTo>
                    <a:pt x="2642" y="1646"/>
                  </a:lnTo>
                  <a:lnTo>
                    <a:pt x="2627" y="1662"/>
                  </a:lnTo>
                  <a:lnTo>
                    <a:pt x="2611" y="1678"/>
                  </a:lnTo>
                  <a:lnTo>
                    <a:pt x="2595" y="1695"/>
                  </a:lnTo>
                  <a:lnTo>
                    <a:pt x="2596" y="1734"/>
                  </a:lnTo>
                  <a:lnTo>
                    <a:pt x="2596" y="1774"/>
                  </a:lnTo>
                  <a:lnTo>
                    <a:pt x="2594" y="1813"/>
                  </a:lnTo>
                  <a:lnTo>
                    <a:pt x="2590" y="1852"/>
                  </a:lnTo>
                  <a:lnTo>
                    <a:pt x="2586" y="1892"/>
                  </a:lnTo>
                  <a:lnTo>
                    <a:pt x="2579" y="1931"/>
                  </a:lnTo>
                  <a:lnTo>
                    <a:pt x="2570" y="1970"/>
                  </a:lnTo>
                  <a:lnTo>
                    <a:pt x="2558" y="2008"/>
                  </a:lnTo>
                  <a:lnTo>
                    <a:pt x="2563" y="1998"/>
                  </a:lnTo>
                  <a:lnTo>
                    <a:pt x="2567" y="1991"/>
                  </a:lnTo>
                  <a:close/>
                  <a:moveTo>
                    <a:pt x="2717" y="1381"/>
                  </a:moveTo>
                  <a:lnTo>
                    <a:pt x="2717" y="1351"/>
                  </a:lnTo>
                  <a:lnTo>
                    <a:pt x="2716" y="1321"/>
                  </a:lnTo>
                  <a:lnTo>
                    <a:pt x="2715" y="1293"/>
                  </a:lnTo>
                  <a:lnTo>
                    <a:pt x="2713" y="1264"/>
                  </a:lnTo>
                  <a:lnTo>
                    <a:pt x="2709" y="1235"/>
                  </a:lnTo>
                  <a:lnTo>
                    <a:pt x="2706" y="1206"/>
                  </a:lnTo>
                  <a:lnTo>
                    <a:pt x="2701" y="1177"/>
                  </a:lnTo>
                  <a:lnTo>
                    <a:pt x="2695" y="1149"/>
                  </a:lnTo>
                  <a:lnTo>
                    <a:pt x="2690" y="1120"/>
                  </a:lnTo>
                  <a:lnTo>
                    <a:pt x="2683" y="1092"/>
                  </a:lnTo>
                  <a:lnTo>
                    <a:pt x="2676" y="1064"/>
                  </a:lnTo>
                  <a:lnTo>
                    <a:pt x="2666" y="1037"/>
                  </a:lnTo>
                  <a:lnTo>
                    <a:pt x="2657" y="1009"/>
                  </a:lnTo>
                  <a:lnTo>
                    <a:pt x="2648" y="981"/>
                  </a:lnTo>
                  <a:lnTo>
                    <a:pt x="2637" y="954"/>
                  </a:lnTo>
                  <a:lnTo>
                    <a:pt x="2625" y="926"/>
                  </a:lnTo>
                  <a:lnTo>
                    <a:pt x="2622" y="947"/>
                  </a:lnTo>
                  <a:lnTo>
                    <a:pt x="2617" y="968"/>
                  </a:lnTo>
                  <a:lnTo>
                    <a:pt x="2612" y="988"/>
                  </a:lnTo>
                  <a:lnTo>
                    <a:pt x="2605" y="1008"/>
                  </a:lnTo>
                  <a:lnTo>
                    <a:pt x="2599" y="1028"/>
                  </a:lnTo>
                  <a:lnTo>
                    <a:pt x="2590" y="1046"/>
                  </a:lnTo>
                  <a:lnTo>
                    <a:pt x="2582" y="1064"/>
                  </a:lnTo>
                  <a:lnTo>
                    <a:pt x="2572" y="1083"/>
                  </a:lnTo>
                  <a:lnTo>
                    <a:pt x="2563" y="1101"/>
                  </a:lnTo>
                  <a:lnTo>
                    <a:pt x="2551" y="1119"/>
                  </a:lnTo>
                  <a:lnTo>
                    <a:pt x="2540" y="1136"/>
                  </a:lnTo>
                  <a:lnTo>
                    <a:pt x="2527" y="1152"/>
                  </a:lnTo>
                  <a:lnTo>
                    <a:pt x="2514" y="1168"/>
                  </a:lnTo>
                  <a:lnTo>
                    <a:pt x="2501" y="1184"/>
                  </a:lnTo>
                  <a:lnTo>
                    <a:pt x="2487" y="1199"/>
                  </a:lnTo>
                  <a:lnTo>
                    <a:pt x="2472" y="1214"/>
                  </a:lnTo>
                  <a:lnTo>
                    <a:pt x="2494" y="1266"/>
                  </a:lnTo>
                  <a:lnTo>
                    <a:pt x="2514" y="1318"/>
                  </a:lnTo>
                  <a:lnTo>
                    <a:pt x="2532" y="1371"/>
                  </a:lnTo>
                  <a:lnTo>
                    <a:pt x="2548" y="1424"/>
                  </a:lnTo>
                  <a:lnTo>
                    <a:pt x="2563" y="1478"/>
                  </a:lnTo>
                  <a:lnTo>
                    <a:pt x="2574" y="1532"/>
                  </a:lnTo>
                  <a:lnTo>
                    <a:pt x="2580" y="1560"/>
                  </a:lnTo>
                  <a:lnTo>
                    <a:pt x="2584" y="1587"/>
                  </a:lnTo>
                  <a:lnTo>
                    <a:pt x="2588" y="1615"/>
                  </a:lnTo>
                  <a:lnTo>
                    <a:pt x="2590" y="1643"/>
                  </a:lnTo>
                  <a:lnTo>
                    <a:pt x="2603" y="1629"/>
                  </a:lnTo>
                  <a:lnTo>
                    <a:pt x="2616" y="1615"/>
                  </a:lnTo>
                  <a:lnTo>
                    <a:pt x="2627" y="1600"/>
                  </a:lnTo>
                  <a:lnTo>
                    <a:pt x="2639" y="1585"/>
                  </a:lnTo>
                  <a:lnTo>
                    <a:pt x="2649" y="1570"/>
                  </a:lnTo>
                  <a:lnTo>
                    <a:pt x="2658" y="1554"/>
                  </a:lnTo>
                  <a:lnTo>
                    <a:pt x="2668" y="1538"/>
                  </a:lnTo>
                  <a:lnTo>
                    <a:pt x="2677" y="1522"/>
                  </a:lnTo>
                  <a:lnTo>
                    <a:pt x="2684" y="1506"/>
                  </a:lnTo>
                  <a:lnTo>
                    <a:pt x="2692" y="1488"/>
                  </a:lnTo>
                  <a:lnTo>
                    <a:pt x="2698" y="1471"/>
                  </a:lnTo>
                  <a:lnTo>
                    <a:pt x="2703" y="1454"/>
                  </a:lnTo>
                  <a:lnTo>
                    <a:pt x="2708" y="1437"/>
                  </a:lnTo>
                  <a:lnTo>
                    <a:pt x="2711" y="1418"/>
                  </a:lnTo>
                  <a:lnTo>
                    <a:pt x="2715" y="1400"/>
                  </a:lnTo>
                  <a:lnTo>
                    <a:pt x="2717" y="1381"/>
                  </a:lnTo>
                  <a:close/>
                  <a:moveTo>
                    <a:pt x="1466" y="134"/>
                  </a:moveTo>
                  <a:lnTo>
                    <a:pt x="1474" y="135"/>
                  </a:lnTo>
                  <a:lnTo>
                    <a:pt x="1493" y="134"/>
                  </a:lnTo>
                  <a:lnTo>
                    <a:pt x="1516" y="131"/>
                  </a:lnTo>
                  <a:lnTo>
                    <a:pt x="1542" y="128"/>
                  </a:lnTo>
                  <a:lnTo>
                    <a:pt x="1594" y="122"/>
                  </a:lnTo>
                  <a:lnTo>
                    <a:pt x="1626" y="119"/>
                  </a:lnTo>
                  <a:lnTo>
                    <a:pt x="1616" y="113"/>
                  </a:lnTo>
                  <a:lnTo>
                    <a:pt x="1605" y="108"/>
                  </a:lnTo>
                  <a:lnTo>
                    <a:pt x="1595" y="105"/>
                  </a:lnTo>
                  <a:lnTo>
                    <a:pt x="1585" y="101"/>
                  </a:lnTo>
                  <a:lnTo>
                    <a:pt x="1574" y="99"/>
                  </a:lnTo>
                  <a:lnTo>
                    <a:pt x="1564" y="98"/>
                  </a:lnTo>
                  <a:lnTo>
                    <a:pt x="1554" y="97"/>
                  </a:lnTo>
                  <a:lnTo>
                    <a:pt x="1543" y="97"/>
                  </a:lnTo>
                  <a:lnTo>
                    <a:pt x="1533" y="98"/>
                  </a:lnTo>
                  <a:lnTo>
                    <a:pt x="1523" y="100"/>
                  </a:lnTo>
                  <a:lnTo>
                    <a:pt x="1513" y="104"/>
                  </a:lnTo>
                  <a:lnTo>
                    <a:pt x="1503" y="107"/>
                  </a:lnTo>
                  <a:lnTo>
                    <a:pt x="1494" y="112"/>
                  </a:lnTo>
                  <a:lnTo>
                    <a:pt x="1483" y="119"/>
                  </a:lnTo>
                  <a:lnTo>
                    <a:pt x="1474" y="125"/>
                  </a:lnTo>
                  <a:lnTo>
                    <a:pt x="1466" y="134"/>
                  </a:lnTo>
                  <a:close/>
                  <a:moveTo>
                    <a:pt x="1669" y="98"/>
                  </a:moveTo>
                  <a:lnTo>
                    <a:pt x="1683" y="106"/>
                  </a:lnTo>
                  <a:lnTo>
                    <a:pt x="1696" y="112"/>
                  </a:lnTo>
                  <a:lnTo>
                    <a:pt x="1710" y="115"/>
                  </a:lnTo>
                  <a:lnTo>
                    <a:pt x="1724" y="119"/>
                  </a:lnTo>
                  <a:lnTo>
                    <a:pt x="1753" y="121"/>
                  </a:lnTo>
                  <a:lnTo>
                    <a:pt x="1784" y="123"/>
                  </a:lnTo>
                  <a:lnTo>
                    <a:pt x="1755" y="116"/>
                  </a:lnTo>
                  <a:lnTo>
                    <a:pt x="1726" y="109"/>
                  </a:lnTo>
                  <a:lnTo>
                    <a:pt x="1698" y="104"/>
                  </a:lnTo>
                  <a:lnTo>
                    <a:pt x="1669" y="98"/>
                  </a:lnTo>
                  <a:close/>
                  <a:moveTo>
                    <a:pt x="1563" y="161"/>
                  </a:moveTo>
                  <a:lnTo>
                    <a:pt x="1600" y="166"/>
                  </a:lnTo>
                  <a:lnTo>
                    <a:pt x="1635" y="172"/>
                  </a:lnTo>
                  <a:lnTo>
                    <a:pt x="1671" y="180"/>
                  </a:lnTo>
                  <a:lnTo>
                    <a:pt x="1707" y="188"/>
                  </a:lnTo>
                  <a:lnTo>
                    <a:pt x="1701" y="178"/>
                  </a:lnTo>
                  <a:lnTo>
                    <a:pt x="1694" y="172"/>
                  </a:lnTo>
                  <a:lnTo>
                    <a:pt x="1687" y="165"/>
                  </a:lnTo>
                  <a:lnTo>
                    <a:pt x="1679" y="160"/>
                  </a:lnTo>
                  <a:lnTo>
                    <a:pt x="1671" y="157"/>
                  </a:lnTo>
                  <a:lnTo>
                    <a:pt x="1663" y="154"/>
                  </a:lnTo>
                  <a:lnTo>
                    <a:pt x="1654" y="153"/>
                  </a:lnTo>
                  <a:lnTo>
                    <a:pt x="1645" y="152"/>
                  </a:lnTo>
                  <a:lnTo>
                    <a:pt x="1604" y="155"/>
                  </a:lnTo>
                  <a:lnTo>
                    <a:pt x="1563" y="161"/>
                  </a:lnTo>
                  <a:close/>
                  <a:moveTo>
                    <a:pt x="1913" y="184"/>
                  </a:moveTo>
                  <a:lnTo>
                    <a:pt x="1891" y="180"/>
                  </a:lnTo>
                  <a:lnTo>
                    <a:pt x="1869" y="175"/>
                  </a:lnTo>
                  <a:lnTo>
                    <a:pt x="1846" y="170"/>
                  </a:lnTo>
                  <a:lnTo>
                    <a:pt x="1824" y="167"/>
                  </a:lnTo>
                  <a:lnTo>
                    <a:pt x="1802" y="165"/>
                  </a:lnTo>
                  <a:lnTo>
                    <a:pt x="1779" y="162"/>
                  </a:lnTo>
                  <a:lnTo>
                    <a:pt x="1756" y="160"/>
                  </a:lnTo>
                  <a:lnTo>
                    <a:pt x="1735" y="159"/>
                  </a:lnTo>
                  <a:lnTo>
                    <a:pt x="1740" y="168"/>
                  </a:lnTo>
                  <a:lnTo>
                    <a:pt x="1746" y="178"/>
                  </a:lnTo>
                  <a:lnTo>
                    <a:pt x="1751" y="190"/>
                  </a:lnTo>
                  <a:lnTo>
                    <a:pt x="1754" y="200"/>
                  </a:lnTo>
                  <a:lnTo>
                    <a:pt x="1789" y="211"/>
                  </a:lnTo>
                  <a:lnTo>
                    <a:pt x="1822" y="222"/>
                  </a:lnTo>
                  <a:lnTo>
                    <a:pt x="1857" y="234"/>
                  </a:lnTo>
                  <a:lnTo>
                    <a:pt x="1890" y="246"/>
                  </a:lnTo>
                  <a:lnTo>
                    <a:pt x="1925" y="259"/>
                  </a:lnTo>
                  <a:lnTo>
                    <a:pt x="1957" y="273"/>
                  </a:lnTo>
                  <a:lnTo>
                    <a:pt x="1990" y="288"/>
                  </a:lnTo>
                  <a:lnTo>
                    <a:pt x="2023" y="303"/>
                  </a:lnTo>
                  <a:lnTo>
                    <a:pt x="2014" y="284"/>
                  </a:lnTo>
                  <a:lnTo>
                    <a:pt x="2003" y="267"/>
                  </a:lnTo>
                  <a:lnTo>
                    <a:pt x="1990" y="251"/>
                  </a:lnTo>
                  <a:lnTo>
                    <a:pt x="1976" y="236"/>
                  </a:lnTo>
                  <a:lnTo>
                    <a:pt x="1963" y="221"/>
                  </a:lnTo>
                  <a:lnTo>
                    <a:pt x="1946" y="208"/>
                  </a:lnTo>
                  <a:lnTo>
                    <a:pt x="1930" y="196"/>
                  </a:lnTo>
                  <a:lnTo>
                    <a:pt x="1913" y="184"/>
                  </a:lnTo>
                  <a:close/>
                  <a:moveTo>
                    <a:pt x="1520" y="197"/>
                  </a:moveTo>
                  <a:lnTo>
                    <a:pt x="1521" y="199"/>
                  </a:lnTo>
                  <a:lnTo>
                    <a:pt x="1521" y="203"/>
                  </a:lnTo>
                  <a:lnTo>
                    <a:pt x="1543" y="212"/>
                  </a:lnTo>
                  <a:lnTo>
                    <a:pt x="1566" y="221"/>
                  </a:lnTo>
                  <a:lnTo>
                    <a:pt x="1588" y="231"/>
                  </a:lnTo>
                  <a:lnTo>
                    <a:pt x="1610" y="242"/>
                  </a:lnTo>
                  <a:lnTo>
                    <a:pt x="1652" y="264"/>
                  </a:lnTo>
                  <a:lnTo>
                    <a:pt x="1693" y="289"/>
                  </a:lnTo>
                  <a:lnTo>
                    <a:pt x="1699" y="282"/>
                  </a:lnTo>
                  <a:lnTo>
                    <a:pt x="1703" y="276"/>
                  </a:lnTo>
                  <a:lnTo>
                    <a:pt x="1707" y="269"/>
                  </a:lnTo>
                  <a:lnTo>
                    <a:pt x="1710" y="261"/>
                  </a:lnTo>
                  <a:lnTo>
                    <a:pt x="1714" y="254"/>
                  </a:lnTo>
                  <a:lnTo>
                    <a:pt x="1716" y="248"/>
                  </a:lnTo>
                  <a:lnTo>
                    <a:pt x="1717" y="240"/>
                  </a:lnTo>
                  <a:lnTo>
                    <a:pt x="1718" y="231"/>
                  </a:lnTo>
                  <a:lnTo>
                    <a:pt x="1694" y="225"/>
                  </a:lnTo>
                  <a:lnTo>
                    <a:pt x="1670" y="219"/>
                  </a:lnTo>
                  <a:lnTo>
                    <a:pt x="1645" y="213"/>
                  </a:lnTo>
                  <a:lnTo>
                    <a:pt x="1620" y="208"/>
                  </a:lnTo>
                  <a:lnTo>
                    <a:pt x="1595" y="204"/>
                  </a:lnTo>
                  <a:lnTo>
                    <a:pt x="1571" y="200"/>
                  </a:lnTo>
                  <a:lnTo>
                    <a:pt x="1546" y="198"/>
                  </a:lnTo>
                  <a:lnTo>
                    <a:pt x="1520" y="197"/>
                  </a:lnTo>
                  <a:close/>
                  <a:moveTo>
                    <a:pt x="2590" y="858"/>
                  </a:moveTo>
                  <a:lnTo>
                    <a:pt x="2578" y="836"/>
                  </a:lnTo>
                  <a:lnTo>
                    <a:pt x="2565" y="813"/>
                  </a:lnTo>
                  <a:lnTo>
                    <a:pt x="2551" y="793"/>
                  </a:lnTo>
                  <a:lnTo>
                    <a:pt x="2536" y="771"/>
                  </a:lnTo>
                  <a:lnTo>
                    <a:pt x="2521" y="750"/>
                  </a:lnTo>
                  <a:lnTo>
                    <a:pt x="2506" y="729"/>
                  </a:lnTo>
                  <a:lnTo>
                    <a:pt x="2491" y="710"/>
                  </a:lnTo>
                  <a:lnTo>
                    <a:pt x="2475" y="690"/>
                  </a:lnTo>
                  <a:lnTo>
                    <a:pt x="2441" y="651"/>
                  </a:lnTo>
                  <a:lnTo>
                    <a:pt x="2406" y="614"/>
                  </a:lnTo>
                  <a:lnTo>
                    <a:pt x="2369" y="578"/>
                  </a:lnTo>
                  <a:lnTo>
                    <a:pt x="2330" y="545"/>
                  </a:lnTo>
                  <a:lnTo>
                    <a:pt x="2329" y="562"/>
                  </a:lnTo>
                  <a:lnTo>
                    <a:pt x="2327" y="578"/>
                  </a:lnTo>
                  <a:lnTo>
                    <a:pt x="2323" y="594"/>
                  </a:lnTo>
                  <a:lnTo>
                    <a:pt x="2320" y="610"/>
                  </a:lnTo>
                  <a:lnTo>
                    <a:pt x="2314" y="627"/>
                  </a:lnTo>
                  <a:lnTo>
                    <a:pt x="2308" y="642"/>
                  </a:lnTo>
                  <a:lnTo>
                    <a:pt x="2301" y="658"/>
                  </a:lnTo>
                  <a:lnTo>
                    <a:pt x="2293" y="672"/>
                  </a:lnTo>
                  <a:lnTo>
                    <a:pt x="2285" y="687"/>
                  </a:lnTo>
                  <a:lnTo>
                    <a:pt x="2276" y="700"/>
                  </a:lnTo>
                  <a:lnTo>
                    <a:pt x="2267" y="714"/>
                  </a:lnTo>
                  <a:lnTo>
                    <a:pt x="2256" y="728"/>
                  </a:lnTo>
                  <a:lnTo>
                    <a:pt x="2246" y="741"/>
                  </a:lnTo>
                  <a:lnTo>
                    <a:pt x="2234" y="752"/>
                  </a:lnTo>
                  <a:lnTo>
                    <a:pt x="2223" y="765"/>
                  </a:lnTo>
                  <a:lnTo>
                    <a:pt x="2210" y="776"/>
                  </a:lnTo>
                  <a:lnTo>
                    <a:pt x="2246" y="824"/>
                  </a:lnTo>
                  <a:lnTo>
                    <a:pt x="2279" y="871"/>
                  </a:lnTo>
                  <a:lnTo>
                    <a:pt x="2312" y="920"/>
                  </a:lnTo>
                  <a:lnTo>
                    <a:pt x="2344" y="970"/>
                  </a:lnTo>
                  <a:lnTo>
                    <a:pt x="2374" y="1021"/>
                  </a:lnTo>
                  <a:lnTo>
                    <a:pt x="2403" y="1071"/>
                  </a:lnTo>
                  <a:lnTo>
                    <a:pt x="2429" y="1123"/>
                  </a:lnTo>
                  <a:lnTo>
                    <a:pt x="2455" y="1176"/>
                  </a:lnTo>
                  <a:lnTo>
                    <a:pt x="2471" y="1160"/>
                  </a:lnTo>
                  <a:lnTo>
                    <a:pt x="2484" y="1143"/>
                  </a:lnTo>
                  <a:lnTo>
                    <a:pt x="2498" y="1125"/>
                  </a:lnTo>
                  <a:lnTo>
                    <a:pt x="2512" y="1107"/>
                  </a:lnTo>
                  <a:lnTo>
                    <a:pt x="2524" y="1089"/>
                  </a:lnTo>
                  <a:lnTo>
                    <a:pt x="2535" y="1070"/>
                  </a:lnTo>
                  <a:lnTo>
                    <a:pt x="2546" y="1051"/>
                  </a:lnTo>
                  <a:lnTo>
                    <a:pt x="2555" y="1031"/>
                  </a:lnTo>
                  <a:lnTo>
                    <a:pt x="2563" y="1010"/>
                  </a:lnTo>
                  <a:lnTo>
                    <a:pt x="2570" y="990"/>
                  </a:lnTo>
                  <a:lnTo>
                    <a:pt x="2577" y="969"/>
                  </a:lnTo>
                  <a:lnTo>
                    <a:pt x="2581" y="947"/>
                  </a:lnTo>
                  <a:lnTo>
                    <a:pt x="2586" y="925"/>
                  </a:lnTo>
                  <a:lnTo>
                    <a:pt x="2588" y="903"/>
                  </a:lnTo>
                  <a:lnTo>
                    <a:pt x="2590" y="881"/>
                  </a:lnTo>
                  <a:lnTo>
                    <a:pt x="2590" y="858"/>
                  </a:lnTo>
                  <a:close/>
                  <a:moveTo>
                    <a:pt x="2284" y="507"/>
                  </a:moveTo>
                  <a:lnTo>
                    <a:pt x="2259" y="488"/>
                  </a:lnTo>
                  <a:lnTo>
                    <a:pt x="2233" y="470"/>
                  </a:lnTo>
                  <a:lnTo>
                    <a:pt x="2208" y="453"/>
                  </a:lnTo>
                  <a:lnTo>
                    <a:pt x="2181" y="435"/>
                  </a:lnTo>
                  <a:lnTo>
                    <a:pt x="2155" y="418"/>
                  </a:lnTo>
                  <a:lnTo>
                    <a:pt x="2128" y="403"/>
                  </a:lnTo>
                  <a:lnTo>
                    <a:pt x="2102" y="387"/>
                  </a:lnTo>
                  <a:lnTo>
                    <a:pt x="2074" y="372"/>
                  </a:lnTo>
                  <a:lnTo>
                    <a:pt x="2073" y="384"/>
                  </a:lnTo>
                  <a:lnTo>
                    <a:pt x="2072" y="395"/>
                  </a:lnTo>
                  <a:lnTo>
                    <a:pt x="2070" y="405"/>
                  </a:lnTo>
                  <a:lnTo>
                    <a:pt x="2066" y="417"/>
                  </a:lnTo>
                  <a:lnTo>
                    <a:pt x="2063" y="427"/>
                  </a:lnTo>
                  <a:lnTo>
                    <a:pt x="2058" y="438"/>
                  </a:lnTo>
                  <a:lnTo>
                    <a:pt x="2054" y="448"/>
                  </a:lnTo>
                  <a:lnTo>
                    <a:pt x="2049" y="458"/>
                  </a:lnTo>
                  <a:lnTo>
                    <a:pt x="2036" y="477"/>
                  </a:lnTo>
                  <a:lnTo>
                    <a:pt x="2024" y="495"/>
                  </a:lnTo>
                  <a:lnTo>
                    <a:pt x="2009" y="513"/>
                  </a:lnTo>
                  <a:lnTo>
                    <a:pt x="1993" y="529"/>
                  </a:lnTo>
                  <a:lnTo>
                    <a:pt x="2018" y="553"/>
                  </a:lnTo>
                  <a:lnTo>
                    <a:pt x="2042" y="579"/>
                  </a:lnTo>
                  <a:lnTo>
                    <a:pt x="2066" y="605"/>
                  </a:lnTo>
                  <a:lnTo>
                    <a:pt x="2090" y="631"/>
                  </a:lnTo>
                  <a:lnTo>
                    <a:pt x="2115" y="658"/>
                  </a:lnTo>
                  <a:lnTo>
                    <a:pt x="2138" y="685"/>
                  </a:lnTo>
                  <a:lnTo>
                    <a:pt x="2161" y="713"/>
                  </a:lnTo>
                  <a:lnTo>
                    <a:pt x="2183" y="741"/>
                  </a:lnTo>
                  <a:lnTo>
                    <a:pt x="2194" y="728"/>
                  </a:lnTo>
                  <a:lnTo>
                    <a:pt x="2206" y="716"/>
                  </a:lnTo>
                  <a:lnTo>
                    <a:pt x="2217" y="704"/>
                  </a:lnTo>
                  <a:lnTo>
                    <a:pt x="2228" y="691"/>
                  </a:lnTo>
                  <a:lnTo>
                    <a:pt x="2237" y="677"/>
                  </a:lnTo>
                  <a:lnTo>
                    <a:pt x="2246" y="663"/>
                  </a:lnTo>
                  <a:lnTo>
                    <a:pt x="2254" y="650"/>
                  </a:lnTo>
                  <a:lnTo>
                    <a:pt x="2261" y="635"/>
                  </a:lnTo>
                  <a:lnTo>
                    <a:pt x="2268" y="620"/>
                  </a:lnTo>
                  <a:lnTo>
                    <a:pt x="2274" y="605"/>
                  </a:lnTo>
                  <a:lnTo>
                    <a:pt x="2277" y="590"/>
                  </a:lnTo>
                  <a:lnTo>
                    <a:pt x="2281" y="574"/>
                  </a:lnTo>
                  <a:lnTo>
                    <a:pt x="2284" y="557"/>
                  </a:lnTo>
                  <a:lnTo>
                    <a:pt x="2285" y="541"/>
                  </a:lnTo>
                  <a:lnTo>
                    <a:pt x="2285" y="524"/>
                  </a:lnTo>
                  <a:lnTo>
                    <a:pt x="2284" y="507"/>
                  </a:lnTo>
                  <a:close/>
                  <a:moveTo>
                    <a:pt x="2035" y="352"/>
                  </a:moveTo>
                  <a:lnTo>
                    <a:pt x="2002" y="335"/>
                  </a:lnTo>
                  <a:lnTo>
                    <a:pt x="1967" y="320"/>
                  </a:lnTo>
                  <a:lnTo>
                    <a:pt x="1933" y="305"/>
                  </a:lnTo>
                  <a:lnTo>
                    <a:pt x="1898" y="291"/>
                  </a:lnTo>
                  <a:lnTo>
                    <a:pt x="1864" y="278"/>
                  </a:lnTo>
                  <a:lnTo>
                    <a:pt x="1828" y="265"/>
                  </a:lnTo>
                  <a:lnTo>
                    <a:pt x="1792" y="253"/>
                  </a:lnTo>
                  <a:lnTo>
                    <a:pt x="1756" y="242"/>
                  </a:lnTo>
                  <a:lnTo>
                    <a:pt x="1755" y="251"/>
                  </a:lnTo>
                  <a:lnTo>
                    <a:pt x="1753" y="260"/>
                  </a:lnTo>
                  <a:lnTo>
                    <a:pt x="1749" y="269"/>
                  </a:lnTo>
                  <a:lnTo>
                    <a:pt x="1746" y="278"/>
                  </a:lnTo>
                  <a:lnTo>
                    <a:pt x="1741" y="287"/>
                  </a:lnTo>
                  <a:lnTo>
                    <a:pt x="1737" y="295"/>
                  </a:lnTo>
                  <a:lnTo>
                    <a:pt x="1732" y="302"/>
                  </a:lnTo>
                  <a:lnTo>
                    <a:pt x="1726" y="310"/>
                  </a:lnTo>
                  <a:lnTo>
                    <a:pt x="1758" y="332"/>
                  </a:lnTo>
                  <a:lnTo>
                    <a:pt x="1789" y="354"/>
                  </a:lnTo>
                  <a:lnTo>
                    <a:pt x="1820" y="377"/>
                  </a:lnTo>
                  <a:lnTo>
                    <a:pt x="1850" y="401"/>
                  </a:lnTo>
                  <a:lnTo>
                    <a:pt x="1879" y="425"/>
                  </a:lnTo>
                  <a:lnTo>
                    <a:pt x="1908" y="449"/>
                  </a:lnTo>
                  <a:lnTo>
                    <a:pt x="1936" y="476"/>
                  </a:lnTo>
                  <a:lnTo>
                    <a:pt x="1964" y="501"/>
                  </a:lnTo>
                  <a:lnTo>
                    <a:pt x="1979" y="486"/>
                  </a:lnTo>
                  <a:lnTo>
                    <a:pt x="1994" y="470"/>
                  </a:lnTo>
                  <a:lnTo>
                    <a:pt x="2006" y="453"/>
                  </a:lnTo>
                  <a:lnTo>
                    <a:pt x="2017" y="434"/>
                  </a:lnTo>
                  <a:lnTo>
                    <a:pt x="2021" y="425"/>
                  </a:lnTo>
                  <a:lnTo>
                    <a:pt x="2026" y="416"/>
                  </a:lnTo>
                  <a:lnTo>
                    <a:pt x="2029" y="405"/>
                  </a:lnTo>
                  <a:lnTo>
                    <a:pt x="2032" y="395"/>
                  </a:lnTo>
                  <a:lnTo>
                    <a:pt x="2034" y="385"/>
                  </a:lnTo>
                  <a:lnTo>
                    <a:pt x="2035" y="374"/>
                  </a:lnTo>
                  <a:lnTo>
                    <a:pt x="2035" y="363"/>
                  </a:lnTo>
                  <a:lnTo>
                    <a:pt x="2035" y="352"/>
                  </a:lnTo>
                  <a:close/>
                  <a:moveTo>
                    <a:pt x="1511" y="241"/>
                  </a:moveTo>
                  <a:lnTo>
                    <a:pt x="1503" y="251"/>
                  </a:lnTo>
                  <a:lnTo>
                    <a:pt x="1495" y="259"/>
                  </a:lnTo>
                  <a:lnTo>
                    <a:pt x="1517" y="283"/>
                  </a:lnTo>
                  <a:lnTo>
                    <a:pt x="1538" y="309"/>
                  </a:lnTo>
                  <a:lnTo>
                    <a:pt x="1557" y="335"/>
                  </a:lnTo>
                  <a:lnTo>
                    <a:pt x="1577" y="360"/>
                  </a:lnTo>
                  <a:lnTo>
                    <a:pt x="1600" y="352"/>
                  </a:lnTo>
                  <a:lnTo>
                    <a:pt x="1622" y="342"/>
                  </a:lnTo>
                  <a:lnTo>
                    <a:pt x="1643" y="329"/>
                  </a:lnTo>
                  <a:lnTo>
                    <a:pt x="1664" y="317"/>
                  </a:lnTo>
                  <a:lnTo>
                    <a:pt x="1627" y="295"/>
                  </a:lnTo>
                  <a:lnTo>
                    <a:pt x="1589" y="275"/>
                  </a:lnTo>
                  <a:lnTo>
                    <a:pt x="1570" y="266"/>
                  </a:lnTo>
                  <a:lnTo>
                    <a:pt x="1550" y="257"/>
                  </a:lnTo>
                  <a:lnTo>
                    <a:pt x="1531" y="249"/>
                  </a:lnTo>
                  <a:lnTo>
                    <a:pt x="1511" y="241"/>
                  </a:lnTo>
                  <a:close/>
                  <a:moveTo>
                    <a:pt x="2372" y="2265"/>
                  </a:moveTo>
                  <a:lnTo>
                    <a:pt x="2381" y="2255"/>
                  </a:lnTo>
                  <a:lnTo>
                    <a:pt x="2389" y="2244"/>
                  </a:lnTo>
                  <a:lnTo>
                    <a:pt x="2397" y="2234"/>
                  </a:lnTo>
                  <a:lnTo>
                    <a:pt x="2405" y="2223"/>
                  </a:lnTo>
                  <a:lnTo>
                    <a:pt x="2384" y="2237"/>
                  </a:lnTo>
                  <a:lnTo>
                    <a:pt x="2362" y="2250"/>
                  </a:lnTo>
                  <a:lnTo>
                    <a:pt x="2340" y="2264"/>
                  </a:lnTo>
                  <a:lnTo>
                    <a:pt x="2319" y="2276"/>
                  </a:lnTo>
                  <a:lnTo>
                    <a:pt x="2274" y="2299"/>
                  </a:lnTo>
                  <a:lnTo>
                    <a:pt x="2229" y="2321"/>
                  </a:lnTo>
                  <a:lnTo>
                    <a:pt x="2181" y="2341"/>
                  </a:lnTo>
                  <a:lnTo>
                    <a:pt x="2134" y="2359"/>
                  </a:lnTo>
                  <a:lnTo>
                    <a:pt x="2087" y="2377"/>
                  </a:lnTo>
                  <a:lnTo>
                    <a:pt x="2039" y="2392"/>
                  </a:lnTo>
                  <a:lnTo>
                    <a:pt x="2031" y="2414"/>
                  </a:lnTo>
                  <a:lnTo>
                    <a:pt x="2021" y="2434"/>
                  </a:lnTo>
                  <a:lnTo>
                    <a:pt x="2012" y="2455"/>
                  </a:lnTo>
                  <a:lnTo>
                    <a:pt x="2003" y="2476"/>
                  </a:lnTo>
                  <a:lnTo>
                    <a:pt x="1991" y="2495"/>
                  </a:lnTo>
                  <a:lnTo>
                    <a:pt x="1980" y="2515"/>
                  </a:lnTo>
                  <a:lnTo>
                    <a:pt x="1968" y="2535"/>
                  </a:lnTo>
                  <a:lnTo>
                    <a:pt x="1956" y="2553"/>
                  </a:lnTo>
                  <a:lnTo>
                    <a:pt x="1984" y="2540"/>
                  </a:lnTo>
                  <a:lnTo>
                    <a:pt x="2013" y="2526"/>
                  </a:lnTo>
                  <a:lnTo>
                    <a:pt x="2042" y="2511"/>
                  </a:lnTo>
                  <a:lnTo>
                    <a:pt x="2070" y="2496"/>
                  </a:lnTo>
                  <a:lnTo>
                    <a:pt x="2097" y="2482"/>
                  </a:lnTo>
                  <a:lnTo>
                    <a:pt x="2125" y="2464"/>
                  </a:lnTo>
                  <a:lnTo>
                    <a:pt x="2152" y="2448"/>
                  </a:lnTo>
                  <a:lnTo>
                    <a:pt x="2178" y="2430"/>
                  </a:lnTo>
                  <a:lnTo>
                    <a:pt x="2205" y="2411"/>
                  </a:lnTo>
                  <a:lnTo>
                    <a:pt x="2230" y="2393"/>
                  </a:lnTo>
                  <a:lnTo>
                    <a:pt x="2255" y="2373"/>
                  </a:lnTo>
                  <a:lnTo>
                    <a:pt x="2279" y="2352"/>
                  </a:lnTo>
                  <a:lnTo>
                    <a:pt x="2304" y="2332"/>
                  </a:lnTo>
                  <a:lnTo>
                    <a:pt x="2327" y="2310"/>
                  </a:lnTo>
                  <a:lnTo>
                    <a:pt x="2350" y="2288"/>
                  </a:lnTo>
                  <a:lnTo>
                    <a:pt x="2372" y="2265"/>
                  </a:lnTo>
                  <a:close/>
                  <a:moveTo>
                    <a:pt x="2468" y="2124"/>
                  </a:moveTo>
                  <a:lnTo>
                    <a:pt x="2480" y="2101"/>
                  </a:lnTo>
                  <a:lnTo>
                    <a:pt x="2490" y="2077"/>
                  </a:lnTo>
                  <a:lnTo>
                    <a:pt x="2501" y="2054"/>
                  </a:lnTo>
                  <a:lnTo>
                    <a:pt x="2510" y="2030"/>
                  </a:lnTo>
                  <a:lnTo>
                    <a:pt x="2518" y="2006"/>
                  </a:lnTo>
                  <a:lnTo>
                    <a:pt x="2526" y="1981"/>
                  </a:lnTo>
                  <a:lnTo>
                    <a:pt x="2532" y="1956"/>
                  </a:lnTo>
                  <a:lnTo>
                    <a:pt x="2539" y="1932"/>
                  </a:lnTo>
                  <a:lnTo>
                    <a:pt x="2543" y="1907"/>
                  </a:lnTo>
                  <a:lnTo>
                    <a:pt x="2548" y="1881"/>
                  </a:lnTo>
                  <a:lnTo>
                    <a:pt x="2551" y="1856"/>
                  </a:lnTo>
                  <a:lnTo>
                    <a:pt x="2554" y="1831"/>
                  </a:lnTo>
                  <a:lnTo>
                    <a:pt x="2556" y="1805"/>
                  </a:lnTo>
                  <a:lnTo>
                    <a:pt x="2557" y="1779"/>
                  </a:lnTo>
                  <a:lnTo>
                    <a:pt x="2557" y="1753"/>
                  </a:lnTo>
                  <a:lnTo>
                    <a:pt x="2557" y="1728"/>
                  </a:lnTo>
                  <a:lnTo>
                    <a:pt x="2532" y="1748"/>
                  </a:lnTo>
                  <a:lnTo>
                    <a:pt x="2506" y="1766"/>
                  </a:lnTo>
                  <a:lnTo>
                    <a:pt x="2480" y="1784"/>
                  </a:lnTo>
                  <a:lnTo>
                    <a:pt x="2452" y="1802"/>
                  </a:lnTo>
                  <a:lnTo>
                    <a:pt x="2425" y="1818"/>
                  </a:lnTo>
                  <a:lnTo>
                    <a:pt x="2396" y="1833"/>
                  </a:lnTo>
                  <a:lnTo>
                    <a:pt x="2368" y="1848"/>
                  </a:lnTo>
                  <a:lnTo>
                    <a:pt x="2338" y="1862"/>
                  </a:lnTo>
                  <a:lnTo>
                    <a:pt x="2309" y="1875"/>
                  </a:lnTo>
                  <a:lnTo>
                    <a:pt x="2279" y="1888"/>
                  </a:lnTo>
                  <a:lnTo>
                    <a:pt x="2249" y="1900"/>
                  </a:lnTo>
                  <a:lnTo>
                    <a:pt x="2219" y="1911"/>
                  </a:lnTo>
                  <a:lnTo>
                    <a:pt x="2158" y="1932"/>
                  </a:lnTo>
                  <a:lnTo>
                    <a:pt x="2096" y="1950"/>
                  </a:lnTo>
                  <a:lnTo>
                    <a:pt x="2097" y="2000"/>
                  </a:lnTo>
                  <a:lnTo>
                    <a:pt x="2096" y="2049"/>
                  </a:lnTo>
                  <a:lnTo>
                    <a:pt x="2094" y="2100"/>
                  </a:lnTo>
                  <a:lnTo>
                    <a:pt x="2090" y="2150"/>
                  </a:lnTo>
                  <a:lnTo>
                    <a:pt x="2085" y="2199"/>
                  </a:lnTo>
                  <a:lnTo>
                    <a:pt x="2077" y="2249"/>
                  </a:lnTo>
                  <a:lnTo>
                    <a:pt x="2071" y="2274"/>
                  </a:lnTo>
                  <a:lnTo>
                    <a:pt x="2066" y="2298"/>
                  </a:lnTo>
                  <a:lnTo>
                    <a:pt x="2059" y="2323"/>
                  </a:lnTo>
                  <a:lnTo>
                    <a:pt x="2052" y="2347"/>
                  </a:lnTo>
                  <a:lnTo>
                    <a:pt x="2109" y="2327"/>
                  </a:lnTo>
                  <a:lnTo>
                    <a:pt x="2164" y="2306"/>
                  </a:lnTo>
                  <a:lnTo>
                    <a:pt x="2192" y="2295"/>
                  </a:lnTo>
                  <a:lnTo>
                    <a:pt x="2219" y="2282"/>
                  </a:lnTo>
                  <a:lnTo>
                    <a:pt x="2246" y="2271"/>
                  </a:lnTo>
                  <a:lnTo>
                    <a:pt x="2272" y="2257"/>
                  </a:lnTo>
                  <a:lnTo>
                    <a:pt x="2299" y="2243"/>
                  </a:lnTo>
                  <a:lnTo>
                    <a:pt x="2324" y="2228"/>
                  </a:lnTo>
                  <a:lnTo>
                    <a:pt x="2350" y="2213"/>
                  </a:lnTo>
                  <a:lnTo>
                    <a:pt x="2375" y="2197"/>
                  </a:lnTo>
                  <a:lnTo>
                    <a:pt x="2399" y="2180"/>
                  </a:lnTo>
                  <a:lnTo>
                    <a:pt x="2422" y="2162"/>
                  </a:lnTo>
                  <a:lnTo>
                    <a:pt x="2445" y="2144"/>
                  </a:lnTo>
                  <a:lnTo>
                    <a:pt x="2468" y="2124"/>
                  </a:lnTo>
                  <a:close/>
                  <a:moveTo>
                    <a:pt x="2555" y="1677"/>
                  </a:moveTo>
                  <a:lnTo>
                    <a:pt x="2552" y="1650"/>
                  </a:lnTo>
                  <a:lnTo>
                    <a:pt x="2549" y="1621"/>
                  </a:lnTo>
                  <a:lnTo>
                    <a:pt x="2546" y="1593"/>
                  </a:lnTo>
                  <a:lnTo>
                    <a:pt x="2541" y="1566"/>
                  </a:lnTo>
                  <a:lnTo>
                    <a:pt x="2536" y="1538"/>
                  </a:lnTo>
                  <a:lnTo>
                    <a:pt x="2531" y="1510"/>
                  </a:lnTo>
                  <a:lnTo>
                    <a:pt x="2524" y="1483"/>
                  </a:lnTo>
                  <a:lnTo>
                    <a:pt x="2517" y="1455"/>
                  </a:lnTo>
                  <a:lnTo>
                    <a:pt x="2501" y="1401"/>
                  </a:lnTo>
                  <a:lnTo>
                    <a:pt x="2483" y="1347"/>
                  </a:lnTo>
                  <a:lnTo>
                    <a:pt x="2464" y="1295"/>
                  </a:lnTo>
                  <a:lnTo>
                    <a:pt x="2442" y="1242"/>
                  </a:lnTo>
                  <a:lnTo>
                    <a:pt x="2420" y="1260"/>
                  </a:lnTo>
                  <a:lnTo>
                    <a:pt x="2397" y="1279"/>
                  </a:lnTo>
                  <a:lnTo>
                    <a:pt x="2373" y="1295"/>
                  </a:lnTo>
                  <a:lnTo>
                    <a:pt x="2349" y="1311"/>
                  </a:lnTo>
                  <a:lnTo>
                    <a:pt x="2324" y="1327"/>
                  </a:lnTo>
                  <a:lnTo>
                    <a:pt x="2299" y="1341"/>
                  </a:lnTo>
                  <a:lnTo>
                    <a:pt x="2274" y="1355"/>
                  </a:lnTo>
                  <a:lnTo>
                    <a:pt x="2247" y="1369"/>
                  </a:lnTo>
                  <a:lnTo>
                    <a:pt x="2221" y="1381"/>
                  </a:lnTo>
                  <a:lnTo>
                    <a:pt x="2194" y="1393"/>
                  </a:lnTo>
                  <a:lnTo>
                    <a:pt x="2168" y="1404"/>
                  </a:lnTo>
                  <a:lnTo>
                    <a:pt x="2140" y="1415"/>
                  </a:lnTo>
                  <a:lnTo>
                    <a:pt x="2086" y="1434"/>
                  </a:lnTo>
                  <a:lnTo>
                    <a:pt x="2031" y="1452"/>
                  </a:lnTo>
                  <a:lnTo>
                    <a:pt x="2043" y="1508"/>
                  </a:lnTo>
                  <a:lnTo>
                    <a:pt x="2054" y="1566"/>
                  </a:lnTo>
                  <a:lnTo>
                    <a:pt x="2064" y="1622"/>
                  </a:lnTo>
                  <a:lnTo>
                    <a:pt x="2073" y="1680"/>
                  </a:lnTo>
                  <a:lnTo>
                    <a:pt x="2080" y="1737"/>
                  </a:lnTo>
                  <a:lnTo>
                    <a:pt x="2087" y="1795"/>
                  </a:lnTo>
                  <a:lnTo>
                    <a:pt x="2092" y="1852"/>
                  </a:lnTo>
                  <a:lnTo>
                    <a:pt x="2095" y="1910"/>
                  </a:lnTo>
                  <a:lnTo>
                    <a:pt x="2157" y="1890"/>
                  </a:lnTo>
                  <a:lnTo>
                    <a:pt x="2218" y="1870"/>
                  </a:lnTo>
                  <a:lnTo>
                    <a:pt x="2248" y="1858"/>
                  </a:lnTo>
                  <a:lnTo>
                    <a:pt x="2278" y="1846"/>
                  </a:lnTo>
                  <a:lnTo>
                    <a:pt x="2308" y="1833"/>
                  </a:lnTo>
                  <a:lnTo>
                    <a:pt x="2338" y="1819"/>
                  </a:lnTo>
                  <a:lnTo>
                    <a:pt x="2367" y="1804"/>
                  </a:lnTo>
                  <a:lnTo>
                    <a:pt x="2396" y="1789"/>
                  </a:lnTo>
                  <a:lnTo>
                    <a:pt x="2425" y="1773"/>
                  </a:lnTo>
                  <a:lnTo>
                    <a:pt x="2452" y="1756"/>
                  </a:lnTo>
                  <a:lnTo>
                    <a:pt x="2479" y="1737"/>
                  </a:lnTo>
                  <a:lnTo>
                    <a:pt x="2505" y="1719"/>
                  </a:lnTo>
                  <a:lnTo>
                    <a:pt x="2531" y="1699"/>
                  </a:lnTo>
                  <a:lnTo>
                    <a:pt x="2555" y="1677"/>
                  </a:lnTo>
                  <a:close/>
                  <a:moveTo>
                    <a:pt x="2426" y="1205"/>
                  </a:moveTo>
                  <a:lnTo>
                    <a:pt x="2400" y="1152"/>
                  </a:lnTo>
                  <a:lnTo>
                    <a:pt x="2373" y="1099"/>
                  </a:lnTo>
                  <a:lnTo>
                    <a:pt x="2344" y="1047"/>
                  </a:lnTo>
                  <a:lnTo>
                    <a:pt x="2314" y="996"/>
                  </a:lnTo>
                  <a:lnTo>
                    <a:pt x="2283" y="947"/>
                  </a:lnTo>
                  <a:lnTo>
                    <a:pt x="2251" y="897"/>
                  </a:lnTo>
                  <a:lnTo>
                    <a:pt x="2216" y="849"/>
                  </a:lnTo>
                  <a:lnTo>
                    <a:pt x="2181" y="802"/>
                  </a:lnTo>
                  <a:lnTo>
                    <a:pt x="2164" y="816"/>
                  </a:lnTo>
                  <a:lnTo>
                    <a:pt x="2147" y="827"/>
                  </a:lnTo>
                  <a:lnTo>
                    <a:pt x="2130" y="840"/>
                  </a:lnTo>
                  <a:lnTo>
                    <a:pt x="2112" y="851"/>
                  </a:lnTo>
                  <a:lnTo>
                    <a:pt x="2075" y="872"/>
                  </a:lnTo>
                  <a:lnTo>
                    <a:pt x="2039" y="892"/>
                  </a:lnTo>
                  <a:lnTo>
                    <a:pt x="2001" y="910"/>
                  </a:lnTo>
                  <a:lnTo>
                    <a:pt x="1961" y="926"/>
                  </a:lnTo>
                  <a:lnTo>
                    <a:pt x="1921" y="941"/>
                  </a:lnTo>
                  <a:lnTo>
                    <a:pt x="1881" y="955"/>
                  </a:lnTo>
                  <a:lnTo>
                    <a:pt x="1902" y="1011"/>
                  </a:lnTo>
                  <a:lnTo>
                    <a:pt x="1922" y="1068"/>
                  </a:lnTo>
                  <a:lnTo>
                    <a:pt x="1941" y="1125"/>
                  </a:lnTo>
                  <a:lnTo>
                    <a:pt x="1959" y="1182"/>
                  </a:lnTo>
                  <a:lnTo>
                    <a:pt x="1976" y="1240"/>
                  </a:lnTo>
                  <a:lnTo>
                    <a:pt x="1993" y="1297"/>
                  </a:lnTo>
                  <a:lnTo>
                    <a:pt x="2008" y="1356"/>
                  </a:lnTo>
                  <a:lnTo>
                    <a:pt x="2023" y="1414"/>
                  </a:lnTo>
                  <a:lnTo>
                    <a:pt x="2077" y="1396"/>
                  </a:lnTo>
                  <a:lnTo>
                    <a:pt x="2130" y="1377"/>
                  </a:lnTo>
                  <a:lnTo>
                    <a:pt x="2157" y="1366"/>
                  </a:lnTo>
                  <a:lnTo>
                    <a:pt x="2184" y="1355"/>
                  </a:lnTo>
                  <a:lnTo>
                    <a:pt x="2209" y="1343"/>
                  </a:lnTo>
                  <a:lnTo>
                    <a:pt x="2236" y="1331"/>
                  </a:lnTo>
                  <a:lnTo>
                    <a:pt x="2261" y="1318"/>
                  </a:lnTo>
                  <a:lnTo>
                    <a:pt x="2286" y="1304"/>
                  </a:lnTo>
                  <a:lnTo>
                    <a:pt x="2311" y="1289"/>
                  </a:lnTo>
                  <a:lnTo>
                    <a:pt x="2335" y="1274"/>
                  </a:lnTo>
                  <a:lnTo>
                    <a:pt x="2358" y="1258"/>
                  </a:lnTo>
                  <a:lnTo>
                    <a:pt x="2381" y="1242"/>
                  </a:lnTo>
                  <a:lnTo>
                    <a:pt x="2404" y="1223"/>
                  </a:lnTo>
                  <a:lnTo>
                    <a:pt x="2426" y="1205"/>
                  </a:lnTo>
                  <a:close/>
                  <a:moveTo>
                    <a:pt x="2153" y="766"/>
                  </a:moveTo>
                  <a:lnTo>
                    <a:pt x="2131" y="738"/>
                  </a:lnTo>
                  <a:lnTo>
                    <a:pt x="2108" y="711"/>
                  </a:lnTo>
                  <a:lnTo>
                    <a:pt x="2085" y="683"/>
                  </a:lnTo>
                  <a:lnTo>
                    <a:pt x="2061" y="657"/>
                  </a:lnTo>
                  <a:lnTo>
                    <a:pt x="2037" y="630"/>
                  </a:lnTo>
                  <a:lnTo>
                    <a:pt x="2012" y="605"/>
                  </a:lnTo>
                  <a:lnTo>
                    <a:pt x="1988" y="578"/>
                  </a:lnTo>
                  <a:lnTo>
                    <a:pt x="1963" y="554"/>
                  </a:lnTo>
                  <a:lnTo>
                    <a:pt x="1938" y="571"/>
                  </a:lnTo>
                  <a:lnTo>
                    <a:pt x="1914" y="586"/>
                  </a:lnTo>
                  <a:lnTo>
                    <a:pt x="1888" y="601"/>
                  </a:lnTo>
                  <a:lnTo>
                    <a:pt x="1861" y="615"/>
                  </a:lnTo>
                  <a:lnTo>
                    <a:pt x="1835" y="627"/>
                  </a:lnTo>
                  <a:lnTo>
                    <a:pt x="1807" y="638"/>
                  </a:lnTo>
                  <a:lnTo>
                    <a:pt x="1779" y="649"/>
                  </a:lnTo>
                  <a:lnTo>
                    <a:pt x="1752" y="658"/>
                  </a:lnTo>
                  <a:lnTo>
                    <a:pt x="1767" y="689"/>
                  </a:lnTo>
                  <a:lnTo>
                    <a:pt x="1782" y="721"/>
                  </a:lnTo>
                  <a:lnTo>
                    <a:pt x="1797" y="752"/>
                  </a:lnTo>
                  <a:lnTo>
                    <a:pt x="1811" y="784"/>
                  </a:lnTo>
                  <a:lnTo>
                    <a:pt x="1826" y="816"/>
                  </a:lnTo>
                  <a:lnTo>
                    <a:pt x="1838" y="848"/>
                  </a:lnTo>
                  <a:lnTo>
                    <a:pt x="1852" y="880"/>
                  </a:lnTo>
                  <a:lnTo>
                    <a:pt x="1865" y="912"/>
                  </a:lnTo>
                  <a:lnTo>
                    <a:pt x="1903" y="900"/>
                  </a:lnTo>
                  <a:lnTo>
                    <a:pt x="1942" y="885"/>
                  </a:lnTo>
                  <a:lnTo>
                    <a:pt x="1979" y="870"/>
                  </a:lnTo>
                  <a:lnTo>
                    <a:pt x="2016" y="852"/>
                  </a:lnTo>
                  <a:lnTo>
                    <a:pt x="2051" y="833"/>
                  </a:lnTo>
                  <a:lnTo>
                    <a:pt x="2087" y="813"/>
                  </a:lnTo>
                  <a:lnTo>
                    <a:pt x="2120" y="790"/>
                  </a:lnTo>
                  <a:lnTo>
                    <a:pt x="2153" y="766"/>
                  </a:lnTo>
                  <a:close/>
                  <a:moveTo>
                    <a:pt x="1934" y="526"/>
                  </a:moveTo>
                  <a:lnTo>
                    <a:pt x="1906" y="501"/>
                  </a:lnTo>
                  <a:lnTo>
                    <a:pt x="1879" y="476"/>
                  </a:lnTo>
                  <a:lnTo>
                    <a:pt x="1850" y="451"/>
                  </a:lnTo>
                  <a:lnTo>
                    <a:pt x="1821" y="427"/>
                  </a:lnTo>
                  <a:lnTo>
                    <a:pt x="1791" y="403"/>
                  </a:lnTo>
                  <a:lnTo>
                    <a:pt x="1761" y="381"/>
                  </a:lnTo>
                  <a:lnTo>
                    <a:pt x="1730" y="359"/>
                  </a:lnTo>
                  <a:lnTo>
                    <a:pt x="1699" y="339"/>
                  </a:lnTo>
                  <a:lnTo>
                    <a:pt x="1687" y="347"/>
                  </a:lnTo>
                  <a:lnTo>
                    <a:pt x="1676" y="355"/>
                  </a:lnTo>
                  <a:lnTo>
                    <a:pt x="1664" y="363"/>
                  </a:lnTo>
                  <a:lnTo>
                    <a:pt x="1652" y="370"/>
                  </a:lnTo>
                  <a:lnTo>
                    <a:pt x="1626" y="382"/>
                  </a:lnTo>
                  <a:lnTo>
                    <a:pt x="1600" y="394"/>
                  </a:lnTo>
                  <a:lnTo>
                    <a:pt x="1618" y="422"/>
                  </a:lnTo>
                  <a:lnTo>
                    <a:pt x="1637" y="449"/>
                  </a:lnTo>
                  <a:lnTo>
                    <a:pt x="1654" y="478"/>
                  </a:lnTo>
                  <a:lnTo>
                    <a:pt x="1671" y="506"/>
                  </a:lnTo>
                  <a:lnTo>
                    <a:pt x="1687" y="534"/>
                  </a:lnTo>
                  <a:lnTo>
                    <a:pt x="1703" y="564"/>
                  </a:lnTo>
                  <a:lnTo>
                    <a:pt x="1720" y="593"/>
                  </a:lnTo>
                  <a:lnTo>
                    <a:pt x="1735" y="623"/>
                  </a:lnTo>
                  <a:lnTo>
                    <a:pt x="1761" y="614"/>
                  </a:lnTo>
                  <a:lnTo>
                    <a:pt x="1786" y="605"/>
                  </a:lnTo>
                  <a:lnTo>
                    <a:pt x="1813" y="594"/>
                  </a:lnTo>
                  <a:lnTo>
                    <a:pt x="1838" y="583"/>
                  </a:lnTo>
                  <a:lnTo>
                    <a:pt x="1864" y="570"/>
                  </a:lnTo>
                  <a:lnTo>
                    <a:pt x="1888" y="557"/>
                  </a:lnTo>
                  <a:lnTo>
                    <a:pt x="1911" y="543"/>
                  </a:lnTo>
                  <a:lnTo>
                    <a:pt x="1934" y="526"/>
                  </a:lnTo>
                  <a:close/>
                  <a:moveTo>
                    <a:pt x="1460" y="280"/>
                  </a:moveTo>
                  <a:lnTo>
                    <a:pt x="1450" y="284"/>
                  </a:lnTo>
                  <a:lnTo>
                    <a:pt x="1438" y="288"/>
                  </a:lnTo>
                  <a:lnTo>
                    <a:pt x="1426" y="291"/>
                  </a:lnTo>
                  <a:lnTo>
                    <a:pt x="1414" y="294"/>
                  </a:lnTo>
                  <a:lnTo>
                    <a:pt x="1414" y="392"/>
                  </a:lnTo>
                  <a:lnTo>
                    <a:pt x="1445" y="389"/>
                  </a:lnTo>
                  <a:lnTo>
                    <a:pt x="1476" y="386"/>
                  </a:lnTo>
                  <a:lnTo>
                    <a:pt x="1508" y="380"/>
                  </a:lnTo>
                  <a:lnTo>
                    <a:pt x="1538" y="373"/>
                  </a:lnTo>
                  <a:lnTo>
                    <a:pt x="1519" y="349"/>
                  </a:lnTo>
                  <a:lnTo>
                    <a:pt x="1501" y="326"/>
                  </a:lnTo>
                  <a:lnTo>
                    <a:pt x="1481" y="303"/>
                  </a:lnTo>
                  <a:lnTo>
                    <a:pt x="1460" y="280"/>
                  </a:lnTo>
                  <a:close/>
                  <a:moveTo>
                    <a:pt x="1880" y="2583"/>
                  </a:moveTo>
                  <a:lnTo>
                    <a:pt x="1897" y="2563"/>
                  </a:lnTo>
                  <a:lnTo>
                    <a:pt x="1914" y="2543"/>
                  </a:lnTo>
                  <a:lnTo>
                    <a:pt x="1929" y="2522"/>
                  </a:lnTo>
                  <a:lnTo>
                    <a:pt x="1944" y="2500"/>
                  </a:lnTo>
                  <a:lnTo>
                    <a:pt x="1958" y="2477"/>
                  </a:lnTo>
                  <a:lnTo>
                    <a:pt x="1970" y="2454"/>
                  </a:lnTo>
                  <a:lnTo>
                    <a:pt x="1981" y="2430"/>
                  </a:lnTo>
                  <a:lnTo>
                    <a:pt x="1991" y="2405"/>
                  </a:lnTo>
                  <a:lnTo>
                    <a:pt x="1957" y="2415"/>
                  </a:lnTo>
                  <a:lnTo>
                    <a:pt x="1921" y="2423"/>
                  </a:lnTo>
                  <a:lnTo>
                    <a:pt x="1885" y="2431"/>
                  </a:lnTo>
                  <a:lnTo>
                    <a:pt x="1850" y="2439"/>
                  </a:lnTo>
                  <a:lnTo>
                    <a:pt x="1814" y="2446"/>
                  </a:lnTo>
                  <a:lnTo>
                    <a:pt x="1777" y="2452"/>
                  </a:lnTo>
                  <a:lnTo>
                    <a:pt x="1741" y="2457"/>
                  </a:lnTo>
                  <a:lnTo>
                    <a:pt x="1706" y="2462"/>
                  </a:lnTo>
                  <a:lnTo>
                    <a:pt x="1633" y="2471"/>
                  </a:lnTo>
                  <a:lnTo>
                    <a:pt x="1561" y="2477"/>
                  </a:lnTo>
                  <a:lnTo>
                    <a:pt x="1487" y="2482"/>
                  </a:lnTo>
                  <a:lnTo>
                    <a:pt x="1414" y="2483"/>
                  </a:lnTo>
                  <a:lnTo>
                    <a:pt x="1414" y="2664"/>
                  </a:lnTo>
                  <a:lnTo>
                    <a:pt x="1444" y="2664"/>
                  </a:lnTo>
                  <a:lnTo>
                    <a:pt x="1473" y="2662"/>
                  </a:lnTo>
                  <a:lnTo>
                    <a:pt x="1503" y="2660"/>
                  </a:lnTo>
                  <a:lnTo>
                    <a:pt x="1533" y="2658"/>
                  </a:lnTo>
                  <a:lnTo>
                    <a:pt x="1562" y="2655"/>
                  </a:lnTo>
                  <a:lnTo>
                    <a:pt x="1592" y="2652"/>
                  </a:lnTo>
                  <a:lnTo>
                    <a:pt x="1620" y="2647"/>
                  </a:lnTo>
                  <a:lnTo>
                    <a:pt x="1650" y="2643"/>
                  </a:lnTo>
                  <a:lnTo>
                    <a:pt x="1679" y="2637"/>
                  </a:lnTo>
                  <a:lnTo>
                    <a:pt x="1708" y="2631"/>
                  </a:lnTo>
                  <a:lnTo>
                    <a:pt x="1737" y="2624"/>
                  </a:lnTo>
                  <a:lnTo>
                    <a:pt x="1766" y="2617"/>
                  </a:lnTo>
                  <a:lnTo>
                    <a:pt x="1794" y="2609"/>
                  </a:lnTo>
                  <a:lnTo>
                    <a:pt x="1823" y="2601"/>
                  </a:lnTo>
                  <a:lnTo>
                    <a:pt x="1851" y="2592"/>
                  </a:lnTo>
                  <a:lnTo>
                    <a:pt x="1880" y="2583"/>
                  </a:lnTo>
                  <a:close/>
                  <a:moveTo>
                    <a:pt x="2008" y="2361"/>
                  </a:moveTo>
                  <a:lnTo>
                    <a:pt x="2016" y="2336"/>
                  </a:lnTo>
                  <a:lnTo>
                    <a:pt x="2023" y="2312"/>
                  </a:lnTo>
                  <a:lnTo>
                    <a:pt x="2028" y="2287"/>
                  </a:lnTo>
                  <a:lnTo>
                    <a:pt x="2034" y="2263"/>
                  </a:lnTo>
                  <a:lnTo>
                    <a:pt x="2039" y="2237"/>
                  </a:lnTo>
                  <a:lnTo>
                    <a:pt x="2043" y="2213"/>
                  </a:lnTo>
                  <a:lnTo>
                    <a:pt x="2047" y="2188"/>
                  </a:lnTo>
                  <a:lnTo>
                    <a:pt x="2050" y="2162"/>
                  </a:lnTo>
                  <a:lnTo>
                    <a:pt x="2055" y="2112"/>
                  </a:lnTo>
                  <a:lnTo>
                    <a:pt x="2057" y="2062"/>
                  </a:lnTo>
                  <a:lnTo>
                    <a:pt x="2058" y="2011"/>
                  </a:lnTo>
                  <a:lnTo>
                    <a:pt x="2058" y="1961"/>
                  </a:lnTo>
                  <a:lnTo>
                    <a:pt x="2019" y="1971"/>
                  </a:lnTo>
                  <a:lnTo>
                    <a:pt x="1979" y="1980"/>
                  </a:lnTo>
                  <a:lnTo>
                    <a:pt x="1940" y="1988"/>
                  </a:lnTo>
                  <a:lnTo>
                    <a:pt x="1899" y="1996"/>
                  </a:lnTo>
                  <a:lnTo>
                    <a:pt x="1859" y="2005"/>
                  </a:lnTo>
                  <a:lnTo>
                    <a:pt x="1820" y="2010"/>
                  </a:lnTo>
                  <a:lnTo>
                    <a:pt x="1779" y="2017"/>
                  </a:lnTo>
                  <a:lnTo>
                    <a:pt x="1739" y="2022"/>
                  </a:lnTo>
                  <a:lnTo>
                    <a:pt x="1698" y="2028"/>
                  </a:lnTo>
                  <a:lnTo>
                    <a:pt x="1657" y="2031"/>
                  </a:lnTo>
                  <a:lnTo>
                    <a:pt x="1617" y="2034"/>
                  </a:lnTo>
                  <a:lnTo>
                    <a:pt x="1577" y="2038"/>
                  </a:lnTo>
                  <a:lnTo>
                    <a:pt x="1495" y="2043"/>
                  </a:lnTo>
                  <a:lnTo>
                    <a:pt x="1414" y="2045"/>
                  </a:lnTo>
                  <a:lnTo>
                    <a:pt x="1414" y="2443"/>
                  </a:lnTo>
                  <a:lnTo>
                    <a:pt x="1489" y="2442"/>
                  </a:lnTo>
                  <a:lnTo>
                    <a:pt x="1564" y="2438"/>
                  </a:lnTo>
                  <a:lnTo>
                    <a:pt x="1602" y="2434"/>
                  </a:lnTo>
                  <a:lnTo>
                    <a:pt x="1639" y="2431"/>
                  </a:lnTo>
                  <a:lnTo>
                    <a:pt x="1677" y="2426"/>
                  </a:lnTo>
                  <a:lnTo>
                    <a:pt x="1714" y="2422"/>
                  </a:lnTo>
                  <a:lnTo>
                    <a:pt x="1752" y="2417"/>
                  </a:lnTo>
                  <a:lnTo>
                    <a:pt x="1789" y="2410"/>
                  </a:lnTo>
                  <a:lnTo>
                    <a:pt x="1826" y="2403"/>
                  </a:lnTo>
                  <a:lnTo>
                    <a:pt x="1862" y="2396"/>
                  </a:lnTo>
                  <a:lnTo>
                    <a:pt x="1899" y="2388"/>
                  </a:lnTo>
                  <a:lnTo>
                    <a:pt x="1936" y="2380"/>
                  </a:lnTo>
                  <a:lnTo>
                    <a:pt x="1972" y="2370"/>
                  </a:lnTo>
                  <a:lnTo>
                    <a:pt x="2008" y="2361"/>
                  </a:lnTo>
                  <a:close/>
                  <a:moveTo>
                    <a:pt x="2057" y="1920"/>
                  </a:moveTo>
                  <a:lnTo>
                    <a:pt x="2054" y="1863"/>
                  </a:lnTo>
                  <a:lnTo>
                    <a:pt x="2049" y="1805"/>
                  </a:lnTo>
                  <a:lnTo>
                    <a:pt x="2043" y="1748"/>
                  </a:lnTo>
                  <a:lnTo>
                    <a:pt x="2035" y="1690"/>
                  </a:lnTo>
                  <a:lnTo>
                    <a:pt x="2026" y="1634"/>
                  </a:lnTo>
                  <a:lnTo>
                    <a:pt x="2017" y="1576"/>
                  </a:lnTo>
                  <a:lnTo>
                    <a:pt x="2005" y="1519"/>
                  </a:lnTo>
                  <a:lnTo>
                    <a:pt x="1994" y="1463"/>
                  </a:lnTo>
                  <a:lnTo>
                    <a:pt x="1958" y="1472"/>
                  </a:lnTo>
                  <a:lnTo>
                    <a:pt x="1922" y="1481"/>
                  </a:lnTo>
                  <a:lnTo>
                    <a:pt x="1888" y="1490"/>
                  </a:lnTo>
                  <a:lnTo>
                    <a:pt x="1851" y="1496"/>
                  </a:lnTo>
                  <a:lnTo>
                    <a:pt x="1815" y="1503"/>
                  </a:lnTo>
                  <a:lnTo>
                    <a:pt x="1779" y="1510"/>
                  </a:lnTo>
                  <a:lnTo>
                    <a:pt x="1743" y="1515"/>
                  </a:lnTo>
                  <a:lnTo>
                    <a:pt x="1707" y="1521"/>
                  </a:lnTo>
                  <a:lnTo>
                    <a:pt x="1633" y="1529"/>
                  </a:lnTo>
                  <a:lnTo>
                    <a:pt x="1561" y="1534"/>
                  </a:lnTo>
                  <a:lnTo>
                    <a:pt x="1487" y="1538"/>
                  </a:lnTo>
                  <a:lnTo>
                    <a:pt x="1414" y="1539"/>
                  </a:lnTo>
                  <a:lnTo>
                    <a:pt x="1414" y="2006"/>
                  </a:lnTo>
                  <a:lnTo>
                    <a:pt x="1496" y="2003"/>
                  </a:lnTo>
                  <a:lnTo>
                    <a:pt x="1577" y="1999"/>
                  </a:lnTo>
                  <a:lnTo>
                    <a:pt x="1617" y="1996"/>
                  </a:lnTo>
                  <a:lnTo>
                    <a:pt x="1657" y="1992"/>
                  </a:lnTo>
                  <a:lnTo>
                    <a:pt x="1698" y="1988"/>
                  </a:lnTo>
                  <a:lnTo>
                    <a:pt x="1738" y="1983"/>
                  </a:lnTo>
                  <a:lnTo>
                    <a:pt x="1778" y="1978"/>
                  </a:lnTo>
                  <a:lnTo>
                    <a:pt x="1819" y="1971"/>
                  </a:lnTo>
                  <a:lnTo>
                    <a:pt x="1859" y="1964"/>
                  </a:lnTo>
                  <a:lnTo>
                    <a:pt x="1898" y="1957"/>
                  </a:lnTo>
                  <a:lnTo>
                    <a:pt x="1938" y="1949"/>
                  </a:lnTo>
                  <a:lnTo>
                    <a:pt x="1978" y="1940"/>
                  </a:lnTo>
                  <a:lnTo>
                    <a:pt x="2018" y="1931"/>
                  </a:lnTo>
                  <a:lnTo>
                    <a:pt x="2057" y="1920"/>
                  </a:lnTo>
                  <a:close/>
                  <a:moveTo>
                    <a:pt x="1984" y="1425"/>
                  </a:moveTo>
                  <a:lnTo>
                    <a:pt x="1971" y="1366"/>
                  </a:lnTo>
                  <a:lnTo>
                    <a:pt x="1956" y="1309"/>
                  </a:lnTo>
                  <a:lnTo>
                    <a:pt x="1940" y="1251"/>
                  </a:lnTo>
                  <a:lnTo>
                    <a:pt x="1922" y="1193"/>
                  </a:lnTo>
                  <a:lnTo>
                    <a:pt x="1904" y="1136"/>
                  </a:lnTo>
                  <a:lnTo>
                    <a:pt x="1884" y="1079"/>
                  </a:lnTo>
                  <a:lnTo>
                    <a:pt x="1865" y="1023"/>
                  </a:lnTo>
                  <a:lnTo>
                    <a:pt x="1844" y="966"/>
                  </a:lnTo>
                  <a:lnTo>
                    <a:pt x="1791" y="981"/>
                  </a:lnTo>
                  <a:lnTo>
                    <a:pt x="1738" y="993"/>
                  </a:lnTo>
                  <a:lnTo>
                    <a:pt x="1685" y="1003"/>
                  </a:lnTo>
                  <a:lnTo>
                    <a:pt x="1631" y="1013"/>
                  </a:lnTo>
                  <a:lnTo>
                    <a:pt x="1577" y="1019"/>
                  </a:lnTo>
                  <a:lnTo>
                    <a:pt x="1523" y="1024"/>
                  </a:lnTo>
                  <a:lnTo>
                    <a:pt x="1468" y="1028"/>
                  </a:lnTo>
                  <a:lnTo>
                    <a:pt x="1414" y="1030"/>
                  </a:lnTo>
                  <a:lnTo>
                    <a:pt x="1414" y="1500"/>
                  </a:lnTo>
                  <a:lnTo>
                    <a:pt x="1487" y="1499"/>
                  </a:lnTo>
                  <a:lnTo>
                    <a:pt x="1558" y="1495"/>
                  </a:lnTo>
                  <a:lnTo>
                    <a:pt x="1630" y="1488"/>
                  </a:lnTo>
                  <a:lnTo>
                    <a:pt x="1702" y="1480"/>
                  </a:lnTo>
                  <a:lnTo>
                    <a:pt x="1738" y="1476"/>
                  </a:lnTo>
                  <a:lnTo>
                    <a:pt x="1774" y="1470"/>
                  </a:lnTo>
                  <a:lnTo>
                    <a:pt x="1808" y="1464"/>
                  </a:lnTo>
                  <a:lnTo>
                    <a:pt x="1844" y="1457"/>
                  </a:lnTo>
                  <a:lnTo>
                    <a:pt x="1880" y="1450"/>
                  </a:lnTo>
                  <a:lnTo>
                    <a:pt x="1914" y="1442"/>
                  </a:lnTo>
                  <a:lnTo>
                    <a:pt x="1950" y="1434"/>
                  </a:lnTo>
                  <a:lnTo>
                    <a:pt x="1984" y="1425"/>
                  </a:lnTo>
                  <a:close/>
                  <a:moveTo>
                    <a:pt x="1827" y="924"/>
                  </a:moveTo>
                  <a:lnTo>
                    <a:pt x="1814" y="892"/>
                  </a:lnTo>
                  <a:lnTo>
                    <a:pt x="1801" y="859"/>
                  </a:lnTo>
                  <a:lnTo>
                    <a:pt x="1787" y="827"/>
                  </a:lnTo>
                  <a:lnTo>
                    <a:pt x="1774" y="795"/>
                  </a:lnTo>
                  <a:lnTo>
                    <a:pt x="1759" y="764"/>
                  </a:lnTo>
                  <a:lnTo>
                    <a:pt x="1745" y="731"/>
                  </a:lnTo>
                  <a:lnTo>
                    <a:pt x="1730" y="700"/>
                  </a:lnTo>
                  <a:lnTo>
                    <a:pt x="1714" y="669"/>
                  </a:lnTo>
                  <a:lnTo>
                    <a:pt x="1677" y="678"/>
                  </a:lnTo>
                  <a:lnTo>
                    <a:pt x="1640" y="687"/>
                  </a:lnTo>
                  <a:lnTo>
                    <a:pt x="1603" y="693"/>
                  </a:lnTo>
                  <a:lnTo>
                    <a:pt x="1565" y="699"/>
                  </a:lnTo>
                  <a:lnTo>
                    <a:pt x="1528" y="704"/>
                  </a:lnTo>
                  <a:lnTo>
                    <a:pt x="1490" y="707"/>
                  </a:lnTo>
                  <a:lnTo>
                    <a:pt x="1452" y="711"/>
                  </a:lnTo>
                  <a:lnTo>
                    <a:pt x="1414" y="712"/>
                  </a:lnTo>
                  <a:lnTo>
                    <a:pt x="1414" y="984"/>
                  </a:lnTo>
                  <a:lnTo>
                    <a:pt x="1466" y="981"/>
                  </a:lnTo>
                  <a:lnTo>
                    <a:pt x="1519" y="978"/>
                  </a:lnTo>
                  <a:lnTo>
                    <a:pt x="1571" y="973"/>
                  </a:lnTo>
                  <a:lnTo>
                    <a:pt x="1623" y="966"/>
                  </a:lnTo>
                  <a:lnTo>
                    <a:pt x="1675" y="958"/>
                  </a:lnTo>
                  <a:lnTo>
                    <a:pt x="1725" y="949"/>
                  </a:lnTo>
                  <a:lnTo>
                    <a:pt x="1777" y="938"/>
                  </a:lnTo>
                  <a:lnTo>
                    <a:pt x="1827" y="924"/>
                  </a:lnTo>
                  <a:close/>
                  <a:moveTo>
                    <a:pt x="1696" y="634"/>
                  </a:moveTo>
                  <a:lnTo>
                    <a:pt x="1680" y="605"/>
                  </a:lnTo>
                  <a:lnTo>
                    <a:pt x="1665" y="576"/>
                  </a:lnTo>
                  <a:lnTo>
                    <a:pt x="1649" y="547"/>
                  </a:lnTo>
                  <a:lnTo>
                    <a:pt x="1633" y="518"/>
                  </a:lnTo>
                  <a:lnTo>
                    <a:pt x="1616" y="490"/>
                  </a:lnTo>
                  <a:lnTo>
                    <a:pt x="1599" y="462"/>
                  </a:lnTo>
                  <a:lnTo>
                    <a:pt x="1580" y="434"/>
                  </a:lnTo>
                  <a:lnTo>
                    <a:pt x="1562" y="407"/>
                  </a:lnTo>
                  <a:lnTo>
                    <a:pt x="1543" y="411"/>
                  </a:lnTo>
                  <a:lnTo>
                    <a:pt x="1525" y="416"/>
                  </a:lnTo>
                  <a:lnTo>
                    <a:pt x="1508" y="420"/>
                  </a:lnTo>
                  <a:lnTo>
                    <a:pt x="1489" y="423"/>
                  </a:lnTo>
                  <a:lnTo>
                    <a:pt x="1451" y="428"/>
                  </a:lnTo>
                  <a:lnTo>
                    <a:pt x="1414" y="431"/>
                  </a:lnTo>
                  <a:lnTo>
                    <a:pt x="1414" y="673"/>
                  </a:lnTo>
                  <a:lnTo>
                    <a:pt x="1450" y="672"/>
                  </a:lnTo>
                  <a:lnTo>
                    <a:pt x="1486" y="669"/>
                  </a:lnTo>
                  <a:lnTo>
                    <a:pt x="1521" y="666"/>
                  </a:lnTo>
                  <a:lnTo>
                    <a:pt x="1556" y="661"/>
                  </a:lnTo>
                  <a:lnTo>
                    <a:pt x="1592" y="657"/>
                  </a:lnTo>
                  <a:lnTo>
                    <a:pt x="1626" y="650"/>
                  </a:lnTo>
                  <a:lnTo>
                    <a:pt x="1662" y="643"/>
                  </a:lnTo>
                  <a:lnTo>
                    <a:pt x="1696" y="634"/>
                  </a:lnTo>
                  <a:close/>
                  <a:moveTo>
                    <a:pt x="1367" y="67"/>
                  </a:moveTo>
                  <a:lnTo>
                    <a:pt x="1342" y="68"/>
                  </a:lnTo>
                  <a:lnTo>
                    <a:pt x="1315" y="69"/>
                  </a:lnTo>
                  <a:lnTo>
                    <a:pt x="1289" y="71"/>
                  </a:lnTo>
                  <a:lnTo>
                    <a:pt x="1263" y="75"/>
                  </a:lnTo>
                  <a:lnTo>
                    <a:pt x="1282" y="83"/>
                  </a:lnTo>
                  <a:lnTo>
                    <a:pt x="1299" y="93"/>
                  </a:lnTo>
                  <a:lnTo>
                    <a:pt x="1308" y="99"/>
                  </a:lnTo>
                  <a:lnTo>
                    <a:pt x="1315" y="106"/>
                  </a:lnTo>
                  <a:lnTo>
                    <a:pt x="1322" y="113"/>
                  </a:lnTo>
                  <a:lnTo>
                    <a:pt x="1329" y="121"/>
                  </a:lnTo>
                  <a:lnTo>
                    <a:pt x="1338" y="120"/>
                  </a:lnTo>
                  <a:lnTo>
                    <a:pt x="1349" y="117"/>
                  </a:lnTo>
                  <a:lnTo>
                    <a:pt x="1358" y="116"/>
                  </a:lnTo>
                  <a:lnTo>
                    <a:pt x="1367" y="116"/>
                  </a:lnTo>
                  <a:lnTo>
                    <a:pt x="1367" y="67"/>
                  </a:lnTo>
                  <a:close/>
                  <a:moveTo>
                    <a:pt x="1180" y="97"/>
                  </a:moveTo>
                  <a:lnTo>
                    <a:pt x="1168" y="101"/>
                  </a:lnTo>
                  <a:lnTo>
                    <a:pt x="1155" y="106"/>
                  </a:lnTo>
                  <a:lnTo>
                    <a:pt x="1144" y="112"/>
                  </a:lnTo>
                  <a:lnTo>
                    <a:pt x="1131" y="119"/>
                  </a:lnTo>
                  <a:lnTo>
                    <a:pt x="1171" y="120"/>
                  </a:lnTo>
                  <a:lnTo>
                    <a:pt x="1210" y="123"/>
                  </a:lnTo>
                  <a:lnTo>
                    <a:pt x="1251" y="128"/>
                  </a:lnTo>
                  <a:lnTo>
                    <a:pt x="1290" y="135"/>
                  </a:lnTo>
                  <a:lnTo>
                    <a:pt x="1278" y="125"/>
                  </a:lnTo>
                  <a:lnTo>
                    <a:pt x="1266" y="117"/>
                  </a:lnTo>
                  <a:lnTo>
                    <a:pt x="1253" y="112"/>
                  </a:lnTo>
                  <a:lnTo>
                    <a:pt x="1238" y="107"/>
                  </a:lnTo>
                  <a:lnTo>
                    <a:pt x="1224" y="104"/>
                  </a:lnTo>
                  <a:lnTo>
                    <a:pt x="1209" y="100"/>
                  </a:lnTo>
                  <a:lnTo>
                    <a:pt x="1194" y="98"/>
                  </a:lnTo>
                  <a:lnTo>
                    <a:pt x="1180" y="97"/>
                  </a:lnTo>
                  <a:close/>
                  <a:moveTo>
                    <a:pt x="1088" y="98"/>
                  </a:moveTo>
                  <a:lnTo>
                    <a:pt x="1061" y="104"/>
                  </a:lnTo>
                  <a:lnTo>
                    <a:pt x="1033" y="109"/>
                  </a:lnTo>
                  <a:lnTo>
                    <a:pt x="1005" y="116"/>
                  </a:lnTo>
                  <a:lnTo>
                    <a:pt x="978" y="123"/>
                  </a:lnTo>
                  <a:lnTo>
                    <a:pt x="1009" y="121"/>
                  </a:lnTo>
                  <a:lnTo>
                    <a:pt x="1035" y="119"/>
                  </a:lnTo>
                  <a:lnTo>
                    <a:pt x="1048" y="115"/>
                  </a:lnTo>
                  <a:lnTo>
                    <a:pt x="1061" y="112"/>
                  </a:lnTo>
                  <a:lnTo>
                    <a:pt x="1074" y="106"/>
                  </a:lnTo>
                  <a:lnTo>
                    <a:pt x="1088" y="98"/>
                  </a:lnTo>
                  <a:close/>
                  <a:moveTo>
                    <a:pt x="1076" y="157"/>
                  </a:moveTo>
                  <a:lnTo>
                    <a:pt x="1069" y="163"/>
                  </a:lnTo>
                  <a:lnTo>
                    <a:pt x="1062" y="172"/>
                  </a:lnTo>
                  <a:lnTo>
                    <a:pt x="1056" y="180"/>
                  </a:lnTo>
                  <a:lnTo>
                    <a:pt x="1050" y="188"/>
                  </a:lnTo>
                  <a:lnTo>
                    <a:pt x="1086" y="180"/>
                  </a:lnTo>
                  <a:lnTo>
                    <a:pt x="1122" y="172"/>
                  </a:lnTo>
                  <a:lnTo>
                    <a:pt x="1157" y="166"/>
                  </a:lnTo>
                  <a:lnTo>
                    <a:pt x="1193" y="161"/>
                  </a:lnTo>
                  <a:lnTo>
                    <a:pt x="1163" y="159"/>
                  </a:lnTo>
                  <a:lnTo>
                    <a:pt x="1134" y="157"/>
                  </a:lnTo>
                  <a:lnTo>
                    <a:pt x="1106" y="157"/>
                  </a:lnTo>
                  <a:lnTo>
                    <a:pt x="1076" y="157"/>
                  </a:lnTo>
                  <a:close/>
                  <a:moveTo>
                    <a:pt x="1024" y="159"/>
                  </a:moveTo>
                  <a:lnTo>
                    <a:pt x="979" y="161"/>
                  </a:lnTo>
                  <a:lnTo>
                    <a:pt x="935" y="166"/>
                  </a:lnTo>
                  <a:lnTo>
                    <a:pt x="913" y="169"/>
                  </a:lnTo>
                  <a:lnTo>
                    <a:pt x="894" y="174"/>
                  </a:lnTo>
                  <a:lnTo>
                    <a:pt x="873" y="180"/>
                  </a:lnTo>
                  <a:lnTo>
                    <a:pt x="853" y="187"/>
                  </a:lnTo>
                  <a:lnTo>
                    <a:pt x="835" y="195"/>
                  </a:lnTo>
                  <a:lnTo>
                    <a:pt x="818" y="204"/>
                  </a:lnTo>
                  <a:lnTo>
                    <a:pt x="801" y="215"/>
                  </a:lnTo>
                  <a:lnTo>
                    <a:pt x="785" y="229"/>
                  </a:lnTo>
                  <a:lnTo>
                    <a:pt x="778" y="236"/>
                  </a:lnTo>
                  <a:lnTo>
                    <a:pt x="770" y="244"/>
                  </a:lnTo>
                  <a:lnTo>
                    <a:pt x="763" y="252"/>
                  </a:lnTo>
                  <a:lnTo>
                    <a:pt x="758" y="261"/>
                  </a:lnTo>
                  <a:lnTo>
                    <a:pt x="751" y="272"/>
                  </a:lnTo>
                  <a:lnTo>
                    <a:pt x="745" y="282"/>
                  </a:lnTo>
                  <a:lnTo>
                    <a:pt x="739" y="293"/>
                  </a:lnTo>
                  <a:lnTo>
                    <a:pt x="735" y="304"/>
                  </a:lnTo>
                  <a:lnTo>
                    <a:pt x="767" y="289"/>
                  </a:lnTo>
                  <a:lnTo>
                    <a:pt x="800" y="274"/>
                  </a:lnTo>
                  <a:lnTo>
                    <a:pt x="834" y="260"/>
                  </a:lnTo>
                  <a:lnTo>
                    <a:pt x="867" y="246"/>
                  </a:lnTo>
                  <a:lnTo>
                    <a:pt x="900" y="234"/>
                  </a:lnTo>
                  <a:lnTo>
                    <a:pt x="935" y="222"/>
                  </a:lnTo>
                  <a:lnTo>
                    <a:pt x="970" y="211"/>
                  </a:lnTo>
                  <a:lnTo>
                    <a:pt x="1004" y="200"/>
                  </a:lnTo>
                  <a:lnTo>
                    <a:pt x="1008" y="190"/>
                  </a:lnTo>
                  <a:lnTo>
                    <a:pt x="1012" y="178"/>
                  </a:lnTo>
                  <a:lnTo>
                    <a:pt x="1017" y="168"/>
                  </a:lnTo>
                  <a:lnTo>
                    <a:pt x="1024" y="159"/>
                  </a:lnTo>
                  <a:close/>
                  <a:moveTo>
                    <a:pt x="1040" y="231"/>
                  </a:moveTo>
                  <a:lnTo>
                    <a:pt x="1040" y="240"/>
                  </a:lnTo>
                  <a:lnTo>
                    <a:pt x="1041" y="246"/>
                  </a:lnTo>
                  <a:lnTo>
                    <a:pt x="1043" y="254"/>
                  </a:lnTo>
                  <a:lnTo>
                    <a:pt x="1047" y="261"/>
                  </a:lnTo>
                  <a:lnTo>
                    <a:pt x="1054" y="275"/>
                  </a:lnTo>
                  <a:lnTo>
                    <a:pt x="1063" y="288"/>
                  </a:lnTo>
                  <a:lnTo>
                    <a:pt x="1104" y="264"/>
                  </a:lnTo>
                  <a:lnTo>
                    <a:pt x="1148" y="241"/>
                  </a:lnTo>
                  <a:lnTo>
                    <a:pt x="1169" y="230"/>
                  </a:lnTo>
                  <a:lnTo>
                    <a:pt x="1192" y="220"/>
                  </a:lnTo>
                  <a:lnTo>
                    <a:pt x="1214" y="211"/>
                  </a:lnTo>
                  <a:lnTo>
                    <a:pt x="1237" y="203"/>
                  </a:lnTo>
                  <a:lnTo>
                    <a:pt x="1237" y="197"/>
                  </a:lnTo>
                  <a:lnTo>
                    <a:pt x="1211" y="198"/>
                  </a:lnTo>
                  <a:lnTo>
                    <a:pt x="1187" y="200"/>
                  </a:lnTo>
                  <a:lnTo>
                    <a:pt x="1162" y="204"/>
                  </a:lnTo>
                  <a:lnTo>
                    <a:pt x="1137" y="207"/>
                  </a:lnTo>
                  <a:lnTo>
                    <a:pt x="1112" y="213"/>
                  </a:lnTo>
                  <a:lnTo>
                    <a:pt x="1088" y="219"/>
                  </a:lnTo>
                  <a:lnTo>
                    <a:pt x="1063" y="225"/>
                  </a:lnTo>
                  <a:lnTo>
                    <a:pt x="1040" y="231"/>
                  </a:lnTo>
                  <a:close/>
                  <a:moveTo>
                    <a:pt x="1001" y="242"/>
                  </a:moveTo>
                  <a:lnTo>
                    <a:pt x="965" y="253"/>
                  </a:lnTo>
                  <a:lnTo>
                    <a:pt x="929" y="265"/>
                  </a:lnTo>
                  <a:lnTo>
                    <a:pt x="895" y="278"/>
                  </a:lnTo>
                  <a:lnTo>
                    <a:pt x="859" y="291"/>
                  </a:lnTo>
                  <a:lnTo>
                    <a:pt x="824" y="306"/>
                  </a:lnTo>
                  <a:lnTo>
                    <a:pt x="790" y="321"/>
                  </a:lnTo>
                  <a:lnTo>
                    <a:pt x="756" y="336"/>
                  </a:lnTo>
                  <a:lnTo>
                    <a:pt x="722" y="354"/>
                  </a:lnTo>
                  <a:lnTo>
                    <a:pt x="722" y="364"/>
                  </a:lnTo>
                  <a:lnTo>
                    <a:pt x="722" y="374"/>
                  </a:lnTo>
                  <a:lnTo>
                    <a:pt x="723" y="386"/>
                  </a:lnTo>
                  <a:lnTo>
                    <a:pt x="725" y="396"/>
                  </a:lnTo>
                  <a:lnTo>
                    <a:pt x="728" y="405"/>
                  </a:lnTo>
                  <a:lnTo>
                    <a:pt x="731" y="416"/>
                  </a:lnTo>
                  <a:lnTo>
                    <a:pt x="736" y="425"/>
                  </a:lnTo>
                  <a:lnTo>
                    <a:pt x="740" y="434"/>
                  </a:lnTo>
                  <a:lnTo>
                    <a:pt x="751" y="453"/>
                  </a:lnTo>
                  <a:lnTo>
                    <a:pt x="763" y="470"/>
                  </a:lnTo>
                  <a:lnTo>
                    <a:pt x="777" y="486"/>
                  </a:lnTo>
                  <a:lnTo>
                    <a:pt x="792" y="501"/>
                  </a:lnTo>
                  <a:lnTo>
                    <a:pt x="820" y="475"/>
                  </a:lnTo>
                  <a:lnTo>
                    <a:pt x="849" y="449"/>
                  </a:lnTo>
                  <a:lnTo>
                    <a:pt x="877" y="424"/>
                  </a:lnTo>
                  <a:lnTo>
                    <a:pt x="907" y="400"/>
                  </a:lnTo>
                  <a:lnTo>
                    <a:pt x="937" y="375"/>
                  </a:lnTo>
                  <a:lnTo>
                    <a:pt x="967" y="352"/>
                  </a:lnTo>
                  <a:lnTo>
                    <a:pt x="998" y="331"/>
                  </a:lnTo>
                  <a:lnTo>
                    <a:pt x="1031" y="309"/>
                  </a:lnTo>
                  <a:lnTo>
                    <a:pt x="1020" y="294"/>
                  </a:lnTo>
                  <a:lnTo>
                    <a:pt x="1011" y="278"/>
                  </a:lnTo>
                  <a:lnTo>
                    <a:pt x="1008" y="269"/>
                  </a:lnTo>
                  <a:lnTo>
                    <a:pt x="1005" y="260"/>
                  </a:lnTo>
                  <a:lnTo>
                    <a:pt x="1003" y="251"/>
                  </a:lnTo>
                  <a:lnTo>
                    <a:pt x="1001" y="242"/>
                  </a:lnTo>
                  <a:close/>
                  <a:moveTo>
                    <a:pt x="683" y="374"/>
                  </a:moveTo>
                  <a:lnTo>
                    <a:pt x="656" y="389"/>
                  </a:lnTo>
                  <a:lnTo>
                    <a:pt x="629" y="404"/>
                  </a:lnTo>
                  <a:lnTo>
                    <a:pt x="602" y="422"/>
                  </a:lnTo>
                  <a:lnTo>
                    <a:pt x="576" y="438"/>
                  </a:lnTo>
                  <a:lnTo>
                    <a:pt x="549" y="455"/>
                  </a:lnTo>
                  <a:lnTo>
                    <a:pt x="524" y="473"/>
                  </a:lnTo>
                  <a:lnTo>
                    <a:pt x="498" y="492"/>
                  </a:lnTo>
                  <a:lnTo>
                    <a:pt x="473" y="511"/>
                  </a:lnTo>
                  <a:lnTo>
                    <a:pt x="472" y="528"/>
                  </a:lnTo>
                  <a:lnTo>
                    <a:pt x="473" y="545"/>
                  </a:lnTo>
                  <a:lnTo>
                    <a:pt x="474" y="561"/>
                  </a:lnTo>
                  <a:lnTo>
                    <a:pt x="477" y="577"/>
                  </a:lnTo>
                  <a:lnTo>
                    <a:pt x="480" y="592"/>
                  </a:lnTo>
                  <a:lnTo>
                    <a:pt x="485" y="607"/>
                  </a:lnTo>
                  <a:lnTo>
                    <a:pt x="490" y="622"/>
                  </a:lnTo>
                  <a:lnTo>
                    <a:pt x="496" y="637"/>
                  </a:lnTo>
                  <a:lnTo>
                    <a:pt x="503" y="652"/>
                  </a:lnTo>
                  <a:lnTo>
                    <a:pt x="511" y="666"/>
                  </a:lnTo>
                  <a:lnTo>
                    <a:pt x="520" y="678"/>
                  </a:lnTo>
                  <a:lnTo>
                    <a:pt x="530" y="692"/>
                  </a:lnTo>
                  <a:lnTo>
                    <a:pt x="540" y="705"/>
                  </a:lnTo>
                  <a:lnTo>
                    <a:pt x="550" y="718"/>
                  </a:lnTo>
                  <a:lnTo>
                    <a:pt x="562" y="729"/>
                  </a:lnTo>
                  <a:lnTo>
                    <a:pt x="573" y="741"/>
                  </a:lnTo>
                  <a:lnTo>
                    <a:pt x="596" y="713"/>
                  </a:lnTo>
                  <a:lnTo>
                    <a:pt x="618" y="685"/>
                  </a:lnTo>
                  <a:lnTo>
                    <a:pt x="642" y="659"/>
                  </a:lnTo>
                  <a:lnTo>
                    <a:pt x="665" y="631"/>
                  </a:lnTo>
                  <a:lnTo>
                    <a:pt x="690" y="605"/>
                  </a:lnTo>
                  <a:lnTo>
                    <a:pt x="714" y="579"/>
                  </a:lnTo>
                  <a:lnTo>
                    <a:pt x="739" y="554"/>
                  </a:lnTo>
                  <a:lnTo>
                    <a:pt x="765" y="529"/>
                  </a:lnTo>
                  <a:lnTo>
                    <a:pt x="748" y="513"/>
                  </a:lnTo>
                  <a:lnTo>
                    <a:pt x="733" y="495"/>
                  </a:lnTo>
                  <a:lnTo>
                    <a:pt x="721" y="478"/>
                  </a:lnTo>
                  <a:lnTo>
                    <a:pt x="709" y="458"/>
                  </a:lnTo>
                  <a:lnTo>
                    <a:pt x="699" y="439"/>
                  </a:lnTo>
                  <a:lnTo>
                    <a:pt x="691" y="418"/>
                  </a:lnTo>
                  <a:lnTo>
                    <a:pt x="688" y="407"/>
                  </a:lnTo>
                  <a:lnTo>
                    <a:pt x="686" y="396"/>
                  </a:lnTo>
                  <a:lnTo>
                    <a:pt x="684" y="385"/>
                  </a:lnTo>
                  <a:lnTo>
                    <a:pt x="683" y="374"/>
                  </a:lnTo>
                  <a:close/>
                  <a:moveTo>
                    <a:pt x="427" y="549"/>
                  </a:moveTo>
                  <a:lnTo>
                    <a:pt x="389" y="583"/>
                  </a:lnTo>
                  <a:lnTo>
                    <a:pt x="353" y="619"/>
                  </a:lnTo>
                  <a:lnTo>
                    <a:pt x="318" y="655"/>
                  </a:lnTo>
                  <a:lnTo>
                    <a:pt x="285" y="695"/>
                  </a:lnTo>
                  <a:lnTo>
                    <a:pt x="269" y="714"/>
                  </a:lnTo>
                  <a:lnTo>
                    <a:pt x="253" y="735"/>
                  </a:lnTo>
                  <a:lnTo>
                    <a:pt x="238" y="756"/>
                  </a:lnTo>
                  <a:lnTo>
                    <a:pt x="224" y="776"/>
                  </a:lnTo>
                  <a:lnTo>
                    <a:pt x="210" y="797"/>
                  </a:lnTo>
                  <a:lnTo>
                    <a:pt x="197" y="819"/>
                  </a:lnTo>
                  <a:lnTo>
                    <a:pt x="184" y="841"/>
                  </a:lnTo>
                  <a:lnTo>
                    <a:pt x="171" y="864"/>
                  </a:lnTo>
                  <a:lnTo>
                    <a:pt x="172" y="886"/>
                  </a:lnTo>
                  <a:lnTo>
                    <a:pt x="174" y="908"/>
                  </a:lnTo>
                  <a:lnTo>
                    <a:pt x="177" y="928"/>
                  </a:lnTo>
                  <a:lnTo>
                    <a:pt x="180" y="950"/>
                  </a:lnTo>
                  <a:lnTo>
                    <a:pt x="185" y="971"/>
                  </a:lnTo>
                  <a:lnTo>
                    <a:pt x="192" y="992"/>
                  </a:lnTo>
                  <a:lnTo>
                    <a:pt x="199" y="1011"/>
                  </a:lnTo>
                  <a:lnTo>
                    <a:pt x="207" y="1031"/>
                  </a:lnTo>
                  <a:lnTo>
                    <a:pt x="216" y="1051"/>
                  </a:lnTo>
                  <a:lnTo>
                    <a:pt x="227" y="1070"/>
                  </a:lnTo>
                  <a:lnTo>
                    <a:pt x="237" y="1089"/>
                  </a:lnTo>
                  <a:lnTo>
                    <a:pt x="250" y="1106"/>
                  </a:lnTo>
                  <a:lnTo>
                    <a:pt x="262" y="1123"/>
                  </a:lnTo>
                  <a:lnTo>
                    <a:pt x="275" y="1140"/>
                  </a:lnTo>
                  <a:lnTo>
                    <a:pt x="290" y="1157"/>
                  </a:lnTo>
                  <a:lnTo>
                    <a:pt x="305" y="1173"/>
                  </a:lnTo>
                  <a:lnTo>
                    <a:pt x="329" y="1121"/>
                  </a:lnTo>
                  <a:lnTo>
                    <a:pt x="357" y="1069"/>
                  </a:lnTo>
                  <a:lnTo>
                    <a:pt x="384" y="1018"/>
                  </a:lnTo>
                  <a:lnTo>
                    <a:pt x="414" y="969"/>
                  </a:lnTo>
                  <a:lnTo>
                    <a:pt x="445" y="919"/>
                  </a:lnTo>
                  <a:lnTo>
                    <a:pt x="478" y="871"/>
                  </a:lnTo>
                  <a:lnTo>
                    <a:pt x="511" y="824"/>
                  </a:lnTo>
                  <a:lnTo>
                    <a:pt x="546" y="776"/>
                  </a:lnTo>
                  <a:lnTo>
                    <a:pt x="534" y="766"/>
                  </a:lnTo>
                  <a:lnTo>
                    <a:pt x="523" y="753"/>
                  </a:lnTo>
                  <a:lnTo>
                    <a:pt x="511" y="742"/>
                  </a:lnTo>
                  <a:lnTo>
                    <a:pt x="501" y="729"/>
                  </a:lnTo>
                  <a:lnTo>
                    <a:pt x="490" y="715"/>
                  </a:lnTo>
                  <a:lnTo>
                    <a:pt x="481" y="703"/>
                  </a:lnTo>
                  <a:lnTo>
                    <a:pt x="472" y="689"/>
                  </a:lnTo>
                  <a:lnTo>
                    <a:pt x="464" y="674"/>
                  </a:lnTo>
                  <a:lnTo>
                    <a:pt x="456" y="660"/>
                  </a:lnTo>
                  <a:lnTo>
                    <a:pt x="450" y="645"/>
                  </a:lnTo>
                  <a:lnTo>
                    <a:pt x="443" y="630"/>
                  </a:lnTo>
                  <a:lnTo>
                    <a:pt x="439" y="614"/>
                  </a:lnTo>
                  <a:lnTo>
                    <a:pt x="434" y="598"/>
                  </a:lnTo>
                  <a:lnTo>
                    <a:pt x="430" y="582"/>
                  </a:lnTo>
                  <a:lnTo>
                    <a:pt x="428" y="566"/>
                  </a:lnTo>
                  <a:lnTo>
                    <a:pt x="427" y="549"/>
                  </a:lnTo>
                  <a:close/>
                  <a:moveTo>
                    <a:pt x="1093" y="316"/>
                  </a:moveTo>
                  <a:lnTo>
                    <a:pt x="1112" y="329"/>
                  </a:lnTo>
                  <a:lnTo>
                    <a:pt x="1134" y="341"/>
                  </a:lnTo>
                  <a:lnTo>
                    <a:pt x="1156" y="351"/>
                  </a:lnTo>
                  <a:lnTo>
                    <a:pt x="1179" y="360"/>
                  </a:lnTo>
                  <a:lnTo>
                    <a:pt x="1199" y="334"/>
                  </a:lnTo>
                  <a:lnTo>
                    <a:pt x="1218" y="309"/>
                  </a:lnTo>
                  <a:lnTo>
                    <a:pt x="1240" y="283"/>
                  </a:lnTo>
                  <a:lnTo>
                    <a:pt x="1262" y="258"/>
                  </a:lnTo>
                  <a:lnTo>
                    <a:pt x="1253" y="250"/>
                  </a:lnTo>
                  <a:lnTo>
                    <a:pt x="1246" y="241"/>
                  </a:lnTo>
                  <a:lnTo>
                    <a:pt x="1226" y="248"/>
                  </a:lnTo>
                  <a:lnTo>
                    <a:pt x="1207" y="256"/>
                  </a:lnTo>
                  <a:lnTo>
                    <a:pt x="1187" y="265"/>
                  </a:lnTo>
                  <a:lnTo>
                    <a:pt x="1168" y="274"/>
                  </a:lnTo>
                  <a:lnTo>
                    <a:pt x="1130" y="294"/>
                  </a:lnTo>
                  <a:lnTo>
                    <a:pt x="1093" y="316"/>
                  </a:lnTo>
                  <a:close/>
                  <a:moveTo>
                    <a:pt x="1058" y="337"/>
                  </a:moveTo>
                  <a:lnTo>
                    <a:pt x="1027" y="358"/>
                  </a:lnTo>
                  <a:lnTo>
                    <a:pt x="996" y="380"/>
                  </a:lnTo>
                  <a:lnTo>
                    <a:pt x="965" y="403"/>
                  </a:lnTo>
                  <a:lnTo>
                    <a:pt x="936" y="426"/>
                  </a:lnTo>
                  <a:lnTo>
                    <a:pt x="906" y="450"/>
                  </a:lnTo>
                  <a:lnTo>
                    <a:pt x="877" y="476"/>
                  </a:lnTo>
                  <a:lnTo>
                    <a:pt x="850" y="501"/>
                  </a:lnTo>
                  <a:lnTo>
                    <a:pt x="822" y="526"/>
                  </a:lnTo>
                  <a:lnTo>
                    <a:pt x="844" y="543"/>
                  </a:lnTo>
                  <a:lnTo>
                    <a:pt x="868" y="557"/>
                  </a:lnTo>
                  <a:lnTo>
                    <a:pt x="892" y="570"/>
                  </a:lnTo>
                  <a:lnTo>
                    <a:pt x="918" y="583"/>
                  </a:lnTo>
                  <a:lnTo>
                    <a:pt x="943" y="594"/>
                  </a:lnTo>
                  <a:lnTo>
                    <a:pt x="968" y="605"/>
                  </a:lnTo>
                  <a:lnTo>
                    <a:pt x="995" y="614"/>
                  </a:lnTo>
                  <a:lnTo>
                    <a:pt x="1021" y="623"/>
                  </a:lnTo>
                  <a:lnTo>
                    <a:pt x="1036" y="593"/>
                  </a:lnTo>
                  <a:lnTo>
                    <a:pt x="1053" y="564"/>
                  </a:lnTo>
                  <a:lnTo>
                    <a:pt x="1069" y="534"/>
                  </a:lnTo>
                  <a:lnTo>
                    <a:pt x="1085" y="506"/>
                  </a:lnTo>
                  <a:lnTo>
                    <a:pt x="1102" y="477"/>
                  </a:lnTo>
                  <a:lnTo>
                    <a:pt x="1119" y="449"/>
                  </a:lnTo>
                  <a:lnTo>
                    <a:pt x="1138" y="422"/>
                  </a:lnTo>
                  <a:lnTo>
                    <a:pt x="1156" y="393"/>
                  </a:lnTo>
                  <a:lnTo>
                    <a:pt x="1130" y="382"/>
                  </a:lnTo>
                  <a:lnTo>
                    <a:pt x="1104" y="370"/>
                  </a:lnTo>
                  <a:lnTo>
                    <a:pt x="1093" y="363"/>
                  </a:lnTo>
                  <a:lnTo>
                    <a:pt x="1080" y="355"/>
                  </a:lnTo>
                  <a:lnTo>
                    <a:pt x="1069" y="347"/>
                  </a:lnTo>
                  <a:lnTo>
                    <a:pt x="1058" y="337"/>
                  </a:lnTo>
                  <a:close/>
                  <a:moveTo>
                    <a:pt x="793" y="554"/>
                  </a:moveTo>
                  <a:lnTo>
                    <a:pt x="768" y="579"/>
                  </a:lnTo>
                  <a:lnTo>
                    <a:pt x="744" y="605"/>
                  </a:lnTo>
                  <a:lnTo>
                    <a:pt x="720" y="631"/>
                  </a:lnTo>
                  <a:lnTo>
                    <a:pt x="695" y="658"/>
                  </a:lnTo>
                  <a:lnTo>
                    <a:pt x="671" y="684"/>
                  </a:lnTo>
                  <a:lnTo>
                    <a:pt x="648" y="711"/>
                  </a:lnTo>
                  <a:lnTo>
                    <a:pt x="625" y="738"/>
                  </a:lnTo>
                  <a:lnTo>
                    <a:pt x="603" y="766"/>
                  </a:lnTo>
                  <a:lnTo>
                    <a:pt x="618" y="779"/>
                  </a:lnTo>
                  <a:lnTo>
                    <a:pt x="635" y="791"/>
                  </a:lnTo>
                  <a:lnTo>
                    <a:pt x="652" y="803"/>
                  </a:lnTo>
                  <a:lnTo>
                    <a:pt x="669" y="813"/>
                  </a:lnTo>
                  <a:lnTo>
                    <a:pt x="703" y="834"/>
                  </a:lnTo>
                  <a:lnTo>
                    <a:pt x="740" y="854"/>
                  </a:lnTo>
                  <a:lnTo>
                    <a:pt x="777" y="871"/>
                  </a:lnTo>
                  <a:lnTo>
                    <a:pt x="814" y="886"/>
                  </a:lnTo>
                  <a:lnTo>
                    <a:pt x="852" y="900"/>
                  </a:lnTo>
                  <a:lnTo>
                    <a:pt x="891" y="912"/>
                  </a:lnTo>
                  <a:lnTo>
                    <a:pt x="904" y="880"/>
                  </a:lnTo>
                  <a:lnTo>
                    <a:pt x="917" y="848"/>
                  </a:lnTo>
                  <a:lnTo>
                    <a:pt x="930" y="817"/>
                  </a:lnTo>
                  <a:lnTo>
                    <a:pt x="944" y="784"/>
                  </a:lnTo>
                  <a:lnTo>
                    <a:pt x="959" y="752"/>
                  </a:lnTo>
                  <a:lnTo>
                    <a:pt x="973" y="721"/>
                  </a:lnTo>
                  <a:lnTo>
                    <a:pt x="988" y="689"/>
                  </a:lnTo>
                  <a:lnTo>
                    <a:pt x="1003" y="658"/>
                  </a:lnTo>
                  <a:lnTo>
                    <a:pt x="975" y="649"/>
                  </a:lnTo>
                  <a:lnTo>
                    <a:pt x="948" y="638"/>
                  </a:lnTo>
                  <a:lnTo>
                    <a:pt x="921" y="628"/>
                  </a:lnTo>
                  <a:lnTo>
                    <a:pt x="894" y="615"/>
                  </a:lnTo>
                  <a:lnTo>
                    <a:pt x="868" y="601"/>
                  </a:lnTo>
                  <a:lnTo>
                    <a:pt x="842" y="586"/>
                  </a:lnTo>
                  <a:lnTo>
                    <a:pt x="818" y="571"/>
                  </a:lnTo>
                  <a:lnTo>
                    <a:pt x="793" y="554"/>
                  </a:lnTo>
                  <a:close/>
                  <a:moveTo>
                    <a:pt x="576" y="803"/>
                  </a:moveTo>
                  <a:lnTo>
                    <a:pt x="540" y="849"/>
                  </a:lnTo>
                  <a:lnTo>
                    <a:pt x="506" y="897"/>
                  </a:lnTo>
                  <a:lnTo>
                    <a:pt x="474" y="946"/>
                  </a:lnTo>
                  <a:lnTo>
                    <a:pt x="443" y="995"/>
                  </a:lnTo>
                  <a:lnTo>
                    <a:pt x="414" y="1046"/>
                  </a:lnTo>
                  <a:lnTo>
                    <a:pt x="386" y="1097"/>
                  </a:lnTo>
                  <a:lnTo>
                    <a:pt x="359" y="1149"/>
                  </a:lnTo>
                  <a:lnTo>
                    <a:pt x="334" y="1202"/>
                  </a:lnTo>
                  <a:lnTo>
                    <a:pt x="356" y="1220"/>
                  </a:lnTo>
                  <a:lnTo>
                    <a:pt x="377" y="1237"/>
                  </a:lnTo>
                  <a:lnTo>
                    <a:pt x="400" y="1255"/>
                  </a:lnTo>
                  <a:lnTo>
                    <a:pt x="424" y="1271"/>
                  </a:lnTo>
                  <a:lnTo>
                    <a:pt x="448" y="1286"/>
                  </a:lnTo>
                  <a:lnTo>
                    <a:pt x="473" y="1301"/>
                  </a:lnTo>
                  <a:lnTo>
                    <a:pt x="497" y="1314"/>
                  </a:lnTo>
                  <a:lnTo>
                    <a:pt x="523" y="1327"/>
                  </a:lnTo>
                  <a:lnTo>
                    <a:pt x="549" y="1340"/>
                  </a:lnTo>
                  <a:lnTo>
                    <a:pt x="574" y="1351"/>
                  </a:lnTo>
                  <a:lnTo>
                    <a:pt x="601" y="1363"/>
                  </a:lnTo>
                  <a:lnTo>
                    <a:pt x="627" y="1373"/>
                  </a:lnTo>
                  <a:lnTo>
                    <a:pt x="680" y="1393"/>
                  </a:lnTo>
                  <a:lnTo>
                    <a:pt x="735" y="1410"/>
                  </a:lnTo>
                  <a:lnTo>
                    <a:pt x="748" y="1352"/>
                  </a:lnTo>
                  <a:lnTo>
                    <a:pt x="765" y="1295"/>
                  </a:lnTo>
                  <a:lnTo>
                    <a:pt x="781" y="1237"/>
                  </a:lnTo>
                  <a:lnTo>
                    <a:pt x="797" y="1181"/>
                  </a:lnTo>
                  <a:lnTo>
                    <a:pt x="815" y="1124"/>
                  </a:lnTo>
                  <a:lnTo>
                    <a:pt x="834" y="1068"/>
                  </a:lnTo>
                  <a:lnTo>
                    <a:pt x="853" y="1011"/>
                  </a:lnTo>
                  <a:lnTo>
                    <a:pt x="874" y="956"/>
                  </a:lnTo>
                  <a:lnTo>
                    <a:pt x="835" y="942"/>
                  </a:lnTo>
                  <a:lnTo>
                    <a:pt x="794" y="927"/>
                  </a:lnTo>
                  <a:lnTo>
                    <a:pt x="755" y="911"/>
                  </a:lnTo>
                  <a:lnTo>
                    <a:pt x="717" y="893"/>
                  </a:lnTo>
                  <a:lnTo>
                    <a:pt x="680" y="873"/>
                  </a:lnTo>
                  <a:lnTo>
                    <a:pt x="644" y="851"/>
                  </a:lnTo>
                  <a:lnTo>
                    <a:pt x="626" y="840"/>
                  </a:lnTo>
                  <a:lnTo>
                    <a:pt x="609" y="828"/>
                  </a:lnTo>
                  <a:lnTo>
                    <a:pt x="592" y="816"/>
                  </a:lnTo>
                  <a:lnTo>
                    <a:pt x="576" y="803"/>
                  </a:lnTo>
                  <a:close/>
                  <a:moveTo>
                    <a:pt x="318" y="1238"/>
                  </a:moveTo>
                  <a:lnTo>
                    <a:pt x="296" y="1293"/>
                  </a:lnTo>
                  <a:lnTo>
                    <a:pt x="276" y="1347"/>
                  </a:lnTo>
                  <a:lnTo>
                    <a:pt x="258" y="1401"/>
                  </a:lnTo>
                  <a:lnTo>
                    <a:pt x="242" y="1457"/>
                  </a:lnTo>
                  <a:lnTo>
                    <a:pt x="235" y="1485"/>
                  </a:lnTo>
                  <a:lnTo>
                    <a:pt x="229" y="1513"/>
                  </a:lnTo>
                  <a:lnTo>
                    <a:pt x="223" y="1541"/>
                  </a:lnTo>
                  <a:lnTo>
                    <a:pt x="217" y="1570"/>
                  </a:lnTo>
                  <a:lnTo>
                    <a:pt x="213" y="1598"/>
                  </a:lnTo>
                  <a:lnTo>
                    <a:pt x="209" y="1627"/>
                  </a:lnTo>
                  <a:lnTo>
                    <a:pt x="207" y="1655"/>
                  </a:lnTo>
                  <a:lnTo>
                    <a:pt x="205" y="1684"/>
                  </a:lnTo>
                  <a:lnTo>
                    <a:pt x="229" y="1706"/>
                  </a:lnTo>
                  <a:lnTo>
                    <a:pt x="254" y="1726"/>
                  </a:lnTo>
                  <a:lnTo>
                    <a:pt x="280" y="1745"/>
                  </a:lnTo>
                  <a:lnTo>
                    <a:pt x="306" y="1763"/>
                  </a:lnTo>
                  <a:lnTo>
                    <a:pt x="334" y="1780"/>
                  </a:lnTo>
                  <a:lnTo>
                    <a:pt x="361" y="1796"/>
                  </a:lnTo>
                  <a:lnTo>
                    <a:pt x="390" y="1812"/>
                  </a:lnTo>
                  <a:lnTo>
                    <a:pt x="419" y="1826"/>
                  </a:lnTo>
                  <a:lnTo>
                    <a:pt x="449" y="1840"/>
                  </a:lnTo>
                  <a:lnTo>
                    <a:pt x="479" y="1852"/>
                  </a:lnTo>
                  <a:lnTo>
                    <a:pt x="509" y="1865"/>
                  </a:lnTo>
                  <a:lnTo>
                    <a:pt x="539" y="1877"/>
                  </a:lnTo>
                  <a:lnTo>
                    <a:pt x="600" y="1897"/>
                  </a:lnTo>
                  <a:lnTo>
                    <a:pt x="661" y="1916"/>
                  </a:lnTo>
                  <a:lnTo>
                    <a:pt x="664" y="1857"/>
                  </a:lnTo>
                  <a:lnTo>
                    <a:pt x="669" y="1798"/>
                  </a:lnTo>
                  <a:lnTo>
                    <a:pt x="675" y="1740"/>
                  </a:lnTo>
                  <a:lnTo>
                    <a:pt x="683" y="1681"/>
                  </a:lnTo>
                  <a:lnTo>
                    <a:pt x="692" y="1622"/>
                  </a:lnTo>
                  <a:lnTo>
                    <a:pt x="702" y="1563"/>
                  </a:lnTo>
                  <a:lnTo>
                    <a:pt x="714" y="1506"/>
                  </a:lnTo>
                  <a:lnTo>
                    <a:pt x="727" y="1448"/>
                  </a:lnTo>
                  <a:lnTo>
                    <a:pt x="671" y="1431"/>
                  </a:lnTo>
                  <a:lnTo>
                    <a:pt x="617" y="1411"/>
                  </a:lnTo>
                  <a:lnTo>
                    <a:pt x="591" y="1400"/>
                  </a:lnTo>
                  <a:lnTo>
                    <a:pt x="563" y="1389"/>
                  </a:lnTo>
                  <a:lnTo>
                    <a:pt x="536" y="1377"/>
                  </a:lnTo>
                  <a:lnTo>
                    <a:pt x="511" y="1364"/>
                  </a:lnTo>
                  <a:lnTo>
                    <a:pt x="485" y="1351"/>
                  </a:lnTo>
                  <a:lnTo>
                    <a:pt x="459" y="1337"/>
                  </a:lnTo>
                  <a:lnTo>
                    <a:pt x="434" y="1322"/>
                  </a:lnTo>
                  <a:lnTo>
                    <a:pt x="410" y="1308"/>
                  </a:lnTo>
                  <a:lnTo>
                    <a:pt x="386" y="1291"/>
                  </a:lnTo>
                  <a:lnTo>
                    <a:pt x="362" y="1275"/>
                  </a:lnTo>
                  <a:lnTo>
                    <a:pt x="339" y="1257"/>
                  </a:lnTo>
                  <a:lnTo>
                    <a:pt x="318" y="1238"/>
                  </a:lnTo>
                  <a:close/>
                  <a:moveTo>
                    <a:pt x="202" y="1736"/>
                  </a:moveTo>
                  <a:lnTo>
                    <a:pt x="203" y="1761"/>
                  </a:lnTo>
                  <a:lnTo>
                    <a:pt x="203" y="1787"/>
                  </a:lnTo>
                  <a:lnTo>
                    <a:pt x="206" y="1812"/>
                  </a:lnTo>
                  <a:lnTo>
                    <a:pt x="208" y="1837"/>
                  </a:lnTo>
                  <a:lnTo>
                    <a:pt x="212" y="1863"/>
                  </a:lnTo>
                  <a:lnTo>
                    <a:pt x="215" y="1887"/>
                  </a:lnTo>
                  <a:lnTo>
                    <a:pt x="220" y="1912"/>
                  </a:lnTo>
                  <a:lnTo>
                    <a:pt x="225" y="1937"/>
                  </a:lnTo>
                  <a:lnTo>
                    <a:pt x="231" y="1962"/>
                  </a:lnTo>
                  <a:lnTo>
                    <a:pt x="238" y="1986"/>
                  </a:lnTo>
                  <a:lnTo>
                    <a:pt x="246" y="2010"/>
                  </a:lnTo>
                  <a:lnTo>
                    <a:pt x="254" y="2033"/>
                  </a:lnTo>
                  <a:lnTo>
                    <a:pt x="265" y="2058"/>
                  </a:lnTo>
                  <a:lnTo>
                    <a:pt x="275" y="2081"/>
                  </a:lnTo>
                  <a:lnTo>
                    <a:pt x="285" y="2104"/>
                  </a:lnTo>
                  <a:lnTo>
                    <a:pt x="297" y="2126"/>
                  </a:lnTo>
                  <a:lnTo>
                    <a:pt x="320" y="2145"/>
                  </a:lnTo>
                  <a:lnTo>
                    <a:pt x="342" y="2162"/>
                  </a:lnTo>
                  <a:lnTo>
                    <a:pt x="365" y="2181"/>
                  </a:lnTo>
                  <a:lnTo>
                    <a:pt x="389" y="2197"/>
                  </a:lnTo>
                  <a:lnTo>
                    <a:pt x="413" y="2213"/>
                  </a:lnTo>
                  <a:lnTo>
                    <a:pt x="439" y="2228"/>
                  </a:lnTo>
                  <a:lnTo>
                    <a:pt x="464" y="2243"/>
                  </a:lnTo>
                  <a:lnTo>
                    <a:pt x="489" y="2257"/>
                  </a:lnTo>
                  <a:lnTo>
                    <a:pt x="516" y="2270"/>
                  </a:lnTo>
                  <a:lnTo>
                    <a:pt x="542" y="2282"/>
                  </a:lnTo>
                  <a:lnTo>
                    <a:pt x="569" y="2294"/>
                  </a:lnTo>
                  <a:lnTo>
                    <a:pt x="595" y="2305"/>
                  </a:lnTo>
                  <a:lnTo>
                    <a:pt x="649" y="2326"/>
                  </a:lnTo>
                  <a:lnTo>
                    <a:pt x="705" y="2346"/>
                  </a:lnTo>
                  <a:lnTo>
                    <a:pt x="698" y="2321"/>
                  </a:lnTo>
                  <a:lnTo>
                    <a:pt x="692" y="2298"/>
                  </a:lnTo>
                  <a:lnTo>
                    <a:pt x="686" y="2274"/>
                  </a:lnTo>
                  <a:lnTo>
                    <a:pt x="682" y="2250"/>
                  </a:lnTo>
                  <a:lnTo>
                    <a:pt x="674" y="2202"/>
                  </a:lnTo>
                  <a:lnTo>
                    <a:pt x="667" y="2152"/>
                  </a:lnTo>
                  <a:lnTo>
                    <a:pt x="663" y="2104"/>
                  </a:lnTo>
                  <a:lnTo>
                    <a:pt x="661" y="2054"/>
                  </a:lnTo>
                  <a:lnTo>
                    <a:pt x="660" y="2006"/>
                  </a:lnTo>
                  <a:lnTo>
                    <a:pt x="660" y="1956"/>
                  </a:lnTo>
                  <a:lnTo>
                    <a:pt x="599" y="1938"/>
                  </a:lnTo>
                  <a:lnTo>
                    <a:pt x="539" y="1918"/>
                  </a:lnTo>
                  <a:lnTo>
                    <a:pt x="509" y="1907"/>
                  </a:lnTo>
                  <a:lnTo>
                    <a:pt x="479" y="1895"/>
                  </a:lnTo>
                  <a:lnTo>
                    <a:pt x="449" y="1882"/>
                  </a:lnTo>
                  <a:lnTo>
                    <a:pt x="419" y="1870"/>
                  </a:lnTo>
                  <a:lnTo>
                    <a:pt x="390" y="1856"/>
                  </a:lnTo>
                  <a:lnTo>
                    <a:pt x="362" y="1841"/>
                  </a:lnTo>
                  <a:lnTo>
                    <a:pt x="334" y="1826"/>
                  </a:lnTo>
                  <a:lnTo>
                    <a:pt x="306" y="1810"/>
                  </a:lnTo>
                  <a:lnTo>
                    <a:pt x="280" y="1793"/>
                  </a:lnTo>
                  <a:lnTo>
                    <a:pt x="253" y="1774"/>
                  </a:lnTo>
                  <a:lnTo>
                    <a:pt x="228" y="1756"/>
                  </a:lnTo>
                  <a:lnTo>
                    <a:pt x="202" y="1736"/>
                  </a:lnTo>
                  <a:close/>
                  <a:moveTo>
                    <a:pt x="377" y="2236"/>
                  </a:moveTo>
                  <a:lnTo>
                    <a:pt x="399" y="2259"/>
                  </a:lnTo>
                  <a:lnTo>
                    <a:pt x="422" y="2281"/>
                  </a:lnTo>
                  <a:lnTo>
                    <a:pt x="445" y="2303"/>
                  </a:lnTo>
                  <a:lnTo>
                    <a:pt x="470" y="2324"/>
                  </a:lnTo>
                  <a:lnTo>
                    <a:pt x="494" y="2344"/>
                  </a:lnTo>
                  <a:lnTo>
                    <a:pt x="518" y="2365"/>
                  </a:lnTo>
                  <a:lnTo>
                    <a:pt x="543" y="2384"/>
                  </a:lnTo>
                  <a:lnTo>
                    <a:pt x="570" y="2403"/>
                  </a:lnTo>
                  <a:lnTo>
                    <a:pt x="595" y="2420"/>
                  </a:lnTo>
                  <a:lnTo>
                    <a:pt x="622" y="2439"/>
                  </a:lnTo>
                  <a:lnTo>
                    <a:pt x="648" y="2455"/>
                  </a:lnTo>
                  <a:lnTo>
                    <a:pt x="676" y="2471"/>
                  </a:lnTo>
                  <a:lnTo>
                    <a:pt x="703" y="2487"/>
                  </a:lnTo>
                  <a:lnTo>
                    <a:pt x="732" y="2502"/>
                  </a:lnTo>
                  <a:lnTo>
                    <a:pt x="760" y="2516"/>
                  </a:lnTo>
                  <a:lnTo>
                    <a:pt x="789" y="2530"/>
                  </a:lnTo>
                  <a:lnTo>
                    <a:pt x="778" y="2514"/>
                  </a:lnTo>
                  <a:lnTo>
                    <a:pt x="768" y="2498"/>
                  </a:lnTo>
                  <a:lnTo>
                    <a:pt x="759" y="2480"/>
                  </a:lnTo>
                  <a:lnTo>
                    <a:pt x="750" y="2463"/>
                  </a:lnTo>
                  <a:lnTo>
                    <a:pt x="733" y="2427"/>
                  </a:lnTo>
                  <a:lnTo>
                    <a:pt x="720" y="2390"/>
                  </a:lnTo>
                  <a:lnTo>
                    <a:pt x="675" y="2377"/>
                  </a:lnTo>
                  <a:lnTo>
                    <a:pt x="631" y="2361"/>
                  </a:lnTo>
                  <a:lnTo>
                    <a:pt x="586" y="2344"/>
                  </a:lnTo>
                  <a:lnTo>
                    <a:pt x="543" y="2326"/>
                  </a:lnTo>
                  <a:lnTo>
                    <a:pt x="501" y="2305"/>
                  </a:lnTo>
                  <a:lnTo>
                    <a:pt x="458" y="2284"/>
                  </a:lnTo>
                  <a:lnTo>
                    <a:pt x="418" y="2261"/>
                  </a:lnTo>
                  <a:lnTo>
                    <a:pt x="377" y="2236"/>
                  </a:lnTo>
                  <a:close/>
                  <a:moveTo>
                    <a:pt x="1218" y="373"/>
                  </a:moveTo>
                  <a:lnTo>
                    <a:pt x="1238" y="378"/>
                  </a:lnTo>
                  <a:lnTo>
                    <a:pt x="1256" y="381"/>
                  </a:lnTo>
                  <a:lnTo>
                    <a:pt x="1276" y="385"/>
                  </a:lnTo>
                  <a:lnTo>
                    <a:pt x="1296" y="388"/>
                  </a:lnTo>
                  <a:lnTo>
                    <a:pt x="1316" y="389"/>
                  </a:lnTo>
                  <a:lnTo>
                    <a:pt x="1336" y="392"/>
                  </a:lnTo>
                  <a:lnTo>
                    <a:pt x="1355" y="393"/>
                  </a:lnTo>
                  <a:lnTo>
                    <a:pt x="1375" y="393"/>
                  </a:lnTo>
                  <a:lnTo>
                    <a:pt x="1375" y="296"/>
                  </a:lnTo>
                  <a:lnTo>
                    <a:pt x="1354" y="295"/>
                  </a:lnTo>
                  <a:lnTo>
                    <a:pt x="1335" y="291"/>
                  </a:lnTo>
                  <a:lnTo>
                    <a:pt x="1314" y="287"/>
                  </a:lnTo>
                  <a:lnTo>
                    <a:pt x="1296" y="280"/>
                  </a:lnTo>
                  <a:lnTo>
                    <a:pt x="1275" y="302"/>
                  </a:lnTo>
                  <a:lnTo>
                    <a:pt x="1255" y="325"/>
                  </a:lnTo>
                  <a:lnTo>
                    <a:pt x="1237" y="349"/>
                  </a:lnTo>
                  <a:lnTo>
                    <a:pt x="1218" y="373"/>
                  </a:lnTo>
                  <a:close/>
                  <a:moveTo>
                    <a:pt x="1194" y="407"/>
                  </a:moveTo>
                  <a:lnTo>
                    <a:pt x="1176" y="433"/>
                  </a:lnTo>
                  <a:lnTo>
                    <a:pt x="1157" y="462"/>
                  </a:lnTo>
                  <a:lnTo>
                    <a:pt x="1140" y="490"/>
                  </a:lnTo>
                  <a:lnTo>
                    <a:pt x="1123" y="518"/>
                  </a:lnTo>
                  <a:lnTo>
                    <a:pt x="1107" y="546"/>
                  </a:lnTo>
                  <a:lnTo>
                    <a:pt x="1091" y="575"/>
                  </a:lnTo>
                  <a:lnTo>
                    <a:pt x="1074" y="605"/>
                  </a:lnTo>
                  <a:lnTo>
                    <a:pt x="1059" y="634"/>
                  </a:lnTo>
                  <a:lnTo>
                    <a:pt x="1099" y="643"/>
                  </a:lnTo>
                  <a:lnTo>
                    <a:pt x="1138" y="652"/>
                  </a:lnTo>
                  <a:lnTo>
                    <a:pt x="1177" y="658"/>
                  </a:lnTo>
                  <a:lnTo>
                    <a:pt x="1216" y="663"/>
                  </a:lnTo>
                  <a:lnTo>
                    <a:pt x="1255" y="668"/>
                  </a:lnTo>
                  <a:lnTo>
                    <a:pt x="1296" y="670"/>
                  </a:lnTo>
                  <a:lnTo>
                    <a:pt x="1336" y="673"/>
                  </a:lnTo>
                  <a:lnTo>
                    <a:pt x="1375" y="674"/>
                  </a:lnTo>
                  <a:lnTo>
                    <a:pt x="1375" y="432"/>
                  </a:lnTo>
                  <a:lnTo>
                    <a:pt x="1352" y="431"/>
                  </a:lnTo>
                  <a:lnTo>
                    <a:pt x="1329" y="430"/>
                  </a:lnTo>
                  <a:lnTo>
                    <a:pt x="1307" y="428"/>
                  </a:lnTo>
                  <a:lnTo>
                    <a:pt x="1284" y="425"/>
                  </a:lnTo>
                  <a:lnTo>
                    <a:pt x="1261" y="422"/>
                  </a:lnTo>
                  <a:lnTo>
                    <a:pt x="1239" y="417"/>
                  </a:lnTo>
                  <a:lnTo>
                    <a:pt x="1216" y="412"/>
                  </a:lnTo>
                  <a:lnTo>
                    <a:pt x="1194" y="407"/>
                  </a:lnTo>
                  <a:close/>
                  <a:moveTo>
                    <a:pt x="1041" y="669"/>
                  </a:moveTo>
                  <a:lnTo>
                    <a:pt x="1026" y="700"/>
                  </a:lnTo>
                  <a:lnTo>
                    <a:pt x="1011" y="731"/>
                  </a:lnTo>
                  <a:lnTo>
                    <a:pt x="996" y="764"/>
                  </a:lnTo>
                  <a:lnTo>
                    <a:pt x="982" y="796"/>
                  </a:lnTo>
                  <a:lnTo>
                    <a:pt x="968" y="827"/>
                  </a:lnTo>
                  <a:lnTo>
                    <a:pt x="955" y="859"/>
                  </a:lnTo>
                  <a:lnTo>
                    <a:pt x="941" y="892"/>
                  </a:lnTo>
                  <a:lnTo>
                    <a:pt x="928" y="924"/>
                  </a:lnTo>
                  <a:lnTo>
                    <a:pt x="983" y="939"/>
                  </a:lnTo>
                  <a:lnTo>
                    <a:pt x="1039" y="950"/>
                  </a:lnTo>
                  <a:lnTo>
                    <a:pt x="1094" y="961"/>
                  </a:lnTo>
                  <a:lnTo>
                    <a:pt x="1149" y="969"/>
                  </a:lnTo>
                  <a:lnTo>
                    <a:pt x="1206" y="976"/>
                  </a:lnTo>
                  <a:lnTo>
                    <a:pt x="1262" y="980"/>
                  </a:lnTo>
                  <a:lnTo>
                    <a:pt x="1319" y="983"/>
                  </a:lnTo>
                  <a:lnTo>
                    <a:pt x="1375" y="984"/>
                  </a:lnTo>
                  <a:lnTo>
                    <a:pt x="1375" y="712"/>
                  </a:lnTo>
                  <a:lnTo>
                    <a:pt x="1335" y="712"/>
                  </a:lnTo>
                  <a:lnTo>
                    <a:pt x="1293" y="710"/>
                  </a:lnTo>
                  <a:lnTo>
                    <a:pt x="1253" y="706"/>
                  </a:lnTo>
                  <a:lnTo>
                    <a:pt x="1211" y="703"/>
                  </a:lnTo>
                  <a:lnTo>
                    <a:pt x="1168" y="696"/>
                  </a:lnTo>
                  <a:lnTo>
                    <a:pt x="1124" y="688"/>
                  </a:lnTo>
                  <a:lnTo>
                    <a:pt x="1081" y="678"/>
                  </a:lnTo>
                  <a:lnTo>
                    <a:pt x="1041" y="669"/>
                  </a:lnTo>
                  <a:close/>
                  <a:moveTo>
                    <a:pt x="912" y="968"/>
                  </a:moveTo>
                  <a:lnTo>
                    <a:pt x="891" y="1023"/>
                  </a:lnTo>
                  <a:lnTo>
                    <a:pt x="872" y="1079"/>
                  </a:lnTo>
                  <a:lnTo>
                    <a:pt x="852" y="1135"/>
                  </a:lnTo>
                  <a:lnTo>
                    <a:pt x="835" y="1192"/>
                  </a:lnTo>
                  <a:lnTo>
                    <a:pt x="818" y="1249"/>
                  </a:lnTo>
                  <a:lnTo>
                    <a:pt x="801" y="1306"/>
                  </a:lnTo>
                  <a:lnTo>
                    <a:pt x="786" y="1363"/>
                  </a:lnTo>
                  <a:lnTo>
                    <a:pt x="773" y="1422"/>
                  </a:lnTo>
                  <a:lnTo>
                    <a:pt x="808" y="1431"/>
                  </a:lnTo>
                  <a:lnTo>
                    <a:pt x="845" y="1440"/>
                  </a:lnTo>
                  <a:lnTo>
                    <a:pt x="883" y="1449"/>
                  </a:lnTo>
                  <a:lnTo>
                    <a:pt x="920" y="1456"/>
                  </a:lnTo>
                  <a:lnTo>
                    <a:pt x="958" y="1464"/>
                  </a:lnTo>
                  <a:lnTo>
                    <a:pt x="995" y="1470"/>
                  </a:lnTo>
                  <a:lnTo>
                    <a:pt x="1033" y="1476"/>
                  </a:lnTo>
                  <a:lnTo>
                    <a:pt x="1071" y="1481"/>
                  </a:lnTo>
                  <a:lnTo>
                    <a:pt x="1109" y="1486"/>
                  </a:lnTo>
                  <a:lnTo>
                    <a:pt x="1147" y="1490"/>
                  </a:lnTo>
                  <a:lnTo>
                    <a:pt x="1185" y="1493"/>
                  </a:lnTo>
                  <a:lnTo>
                    <a:pt x="1223" y="1495"/>
                  </a:lnTo>
                  <a:lnTo>
                    <a:pt x="1261" y="1498"/>
                  </a:lnTo>
                  <a:lnTo>
                    <a:pt x="1299" y="1500"/>
                  </a:lnTo>
                  <a:lnTo>
                    <a:pt x="1337" y="1500"/>
                  </a:lnTo>
                  <a:lnTo>
                    <a:pt x="1375" y="1501"/>
                  </a:lnTo>
                  <a:lnTo>
                    <a:pt x="1375" y="1030"/>
                  </a:lnTo>
                  <a:lnTo>
                    <a:pt x="1316" y="1029"/>
                  </a:lnTo>
                  <a:lnTo>
                    <a:pt x="1258" y="1026"/>
                  </a:lnTo>
                  <a:lnTo>
                    <a:pt x="1200" y="1022"/>
                  </a:lnTo>
                  <a:lnTo>
                    <a:pt x="1141" y="1015"/>
                  </a:lnTo>
                  <a:lnTo>
                    <a:pt x="1084" y="1006"/>
                  </a:lnTo>
                  <a:lnTo>
                    <a:pt x="1026" y="995"/>
                  </a:lnTo>
                  <a:lnTo>
                    <a:pt x="968" y="983"/>
                  </a:lnTo>
                  <a:lnTo>
                    <a:pt x="912" y="968"/>
                  </a:lnTo>
                  <a:close/>
                  <a:moveTo>
                    <a:pt x="763" y="1458"/>
                  </a:moveTo>
                  <a:lnTo>
                    <a:pt x="751" y="1517"/>
                  </a:lnTo>
                  <a:lnTo>
                    <a:pt x="740" y="1575"/>
                  </a:lnTo>
                  <a:lnTo>
                    <a:pt x="730" y="1632"/>
                  </a:lnTo>
                  <a:lnTo>
                    <a:pt x="721" y="1691"/>
                  </a:lnTo>
                  <a:lnTo>
                    <a:pt x="713" y="1750"/>
                  </a:lnTo>
                  <a:lnTo>
                    <a:pt x="707" y="1809"/>
                  </a:lnTo>
                  <a:lnTo>
                    <a:pt x="702" y="1867"/>
                  </a:lnTo>
                  <a:lnTo>
                    <a:pt x="700" y="1926"/>
                  </a:lnTo>
                  <a:lnTo>
                    <a:pt x="740" y="1937"/>
                  </a:lnTo>
                  <a:lnTo>
                    <a:pt x="782" y="1947"/>
                  </a:lnTo>
                  <a:lnTo>
                    <a:pt x="823" y="1955"/>
                  </a:lnTo>
                  <a:lnTo>
                    <a:pt x="866" y="1963"/>
                  </a:lnTo>
                  <a:lnTo>
                    <a:pt x="907" y="1971"/>
                  </a:lnTo>
                  <a:lnTo>
                    <a:pt x="950" y="1978"/>
                  </a:lnTo>
                  <a:lnTo>
                    <a:pt x="993" y="1984"/>
                  </a:lnTo>
                  <a:lnTo>
                    <a:pt x="1035" y="1988"/>
                  </a:lnTo>
                  <a:lnTo>
                    <a:pt x="1078" y="1993"/>
                  </a:lnTo>
                  <a:lnTo>
                    <a:pt x="1119" y="1996"/>
                  </a:lnTo>
                  <a:lnTo>
                    <a:pt x="1163" y="2000"/>
                  </a:lnTo>
                  <a:lnTo>
                    <a:pt x="1206" y="2002"/>
                  </a:lnTo>
                  <a:lnTo>
                    <a:pt x="1248" y="2005"/>
                  </a:lnTo>
                  <a:lnTo>
                    <a:pt x="1290" y="2006"/>
                  </a:lnTo>
                  <a:lnTo>
                    <a:pt x="1332" y="2007"/>
                  </a:lnTo>
                  <a:lnTo>
                    <a:pt x="1375" y="2007"/>
                  </a:lnTo>
                  <a:lnTo>
                    <a:pt x="1375" y="1539"/>
                  </a:lnTo>
                  <a:lnTo>
                    <a:pt x="1337" y="1539"/>
                  </a:lnTo>
                  <a:lnTo>
                    <a:pt x="1298" y="1538"/>
                  </a:lnTo>
                  <a:lnTo>
                    <a:pt x="1259" y="1537"/>
                  </a:lnTo>
                  <a:lnTo>
                    <a:pt x="1221" y="1534"/>
                  </a:lnTo>
                  <a:lnTo>
                    <a:pt x="1182" y="1531"/>
                  </a:lnTo>
                  <a:lnTo>
                    <a:pt x="1144" y="1528"/>
                  </a:lnTo>
                  <a:lnTo>
                    <a:pt x="1106" y="1524"/>
                  </a:lnTo>
                  <a:lnTo>
                    <a:pt x="1066" y="1518"/>
                  </a:lnTo>
                  <a:lnTo>
                    <a:pt x="1028" y="1514"/>
                  </a:lnTo>
                  <a:lnTo>
                    <a:pt x="990" y="1508"/>
                  </a:lnTo>
                  <a:lnTo>
                    <a:pt x="952" y="1501"/>
                  </a:lnTo>
                  <a:lnTo>
                    <a:pt x="914" y="1494"/>
                  </a:lnTo>
                  <a:lnTo>
                    <a:pt x="876" y="1486"/>
                  </a:lnTo>
                  <a:lnTo>
                    <a:pt x="838" y="1478"/>
                  </a:lnTo>
                  <a:lnTo>
                    <a:pt x="801" y="1469"/>
                  </a:lnTo>
                  <a:lnTo>
                    <a:pt x="763" y="1458"/>
                  </a:lnTo>
                  <a:close/>
                  <a:moveTo>
                    <a:pt x="699" y="1967"/>
                  </a:moveTo>
                  <a:lnTo>
                    <a:pt x="699" y="2016"/>
                  </a:lnTo>
                  <a:lnTo>
                    <a:pt x="700" y="2066"/>
                  </a:lnTo>
                  <a:lnTo>
                    <a:pt x="702" y="2115"/>
                  </a:lnTo>
                  <a:lnTo>
                    <a:pt x="708" y="2165"/>
                  </a:lnTo>
                  <a:lnTo>
                    <a:pt x="715" y="2214"/>
                  </a:lnTo>
                  <a:lnTo>
                    <a:pt x="724" y="2264"/>
                  </a:lnTo>
                  <a:lnTo>
                    <a:pt x="729" y="2288"/>
                  </a:lnTo>
                  <a:lnTo>
                    <a:pt x="736" y="2312"/>
                  </a:lnTo>
                  <a:lnTo>
                    <a:pt x="741" y="2335"/>
                  </a:lnTo>
                  <a:lnTo>
                    <a:pt x="750" y="2359"/>
                  </a:lnTo>
                  <a:lnTo>
                    <a:pt x="788" y="2370"/>
                  </a:lnTo>
                  <a:lnTo>
                    <a:pt x="826" y="2380"/>
                  </a:lnTo>
                  <a:lnTo>
                    <a:pt x="865" y="2389"/>
                  </a:lnTo>
                  <a:lnTo>
                    <a:pt x="903" y="2397"/>
                  </a:lnTo>
                  <a:lnTo>
                    <a:pt x="942" y="2405"/>
                  </a:lnTo>
                  <a:lnTo>
                    <a:pt x="981" y="2412"/>
                  </a:lnTo>
                  <a:lnTo>
                    <a:pt x="1020" y="2418"/>
                  </a:lnTo>
                  <a:lnTo>
                    <a:pt x="1059" y="2424"/>
                  </a:lnTo>
                  <a:lnTo>
                    <a:pt x="1099" y="2429"/>
                  </a:lnTo>
                  <a:lnTo>
                    <a:pt x="1138" y="2433"/>
                  </a:lnTo>
                  <a:lnTo>
                    <a:pt x="1178" y="2437"/>
                  </a:lnTo>
                  <a:lnTo>
                    <a:pt x="1217" y="2439"/>
                  </a:lnTo>
                  <a:lnTo>
                    <a:pt x="1256" y="2441"/>
                  </a:lnTo>
                  <a:lnTo>
                    <a:pt x="1297" y="2442"/>
                  </a:lnTo>
                  <a:lnTo>
                    <a:pt x="1336" y="2443"/>
                  </a:lnTo>
                  <a:lnTo>
                    <a:pt x="1375" y="2445"/>
                  </a:lnTo>
                  <a:lnTo>
                    <a:pt x="1375" y="2045"/>
                  </a:lnTo>
                  <a:lnTo>
                    <a:pt x="1332" y="2045"/>
                  </a:lnTo>
                  <a:lnTo>
                    <a:pt x="1290" y="2045"/>
                  </a:lnTo>
                  <a:lnTo>
                    <a:pt x="1247" y="2044"/>
                  </a:lnTo>
                  <a:lnTo>
                    <a:pt x="1205" y="2041"/>
                  </a:lnTo>
                  <a:lnTo>
                    <a:pt x="1162" y="2039"/>
                  </a:lnTo>
                  <a:lnTo>
                    <a:pt x="1119" y="2036"/>
                  </a:lnTo>
                  <a:lnTo>
                    <a:pt x="1077" y="2032"/>
                  </a:lnTo>
                  <a:lnTo>
                    <a:pt x="1034" y="2028"/>
                  </a:lnTo>
                  <a:lnTo>
                    <a:pt x="991" y="2023"/>
                  </a:lnTo>
                  <a:lnTo>
                    <a:pt x="950" y="2017"/>
                  </a:lnTo>
                  <a:lnTo>
                    <a:pt x="907" y="2010"/>
                  </a:lnTo>
                  <a:lnTo>
                    <a:pt x="865" y="2003"/>
                  </a:lnTo>
                  <a:lnTo>
                    <a:pt x="823" y="1995"/>
                  </a:lnTo>
                  <a:lnTo>
                    <a:pt x="782" y="1986"/>
                  </a:lnTo>
                  <a:lnTo>
                    <a:pt x="740" y="1977"/>
                  </a:lnTo>
                  <a:lnTo>
                    <a:pt x="699" y="1967"/>
                  </a:lnTo>
                  <a:close/>
                  <a:moveTo>
                    <a:pt x="767" y="2404"/>
                  </a:moveTo>
                  <a:lnTo>
                    <a:pt x="776" y="2426"/>
                  </a:lnTo>
                  <a:lnTo>
                    <a:pt x="785" y="2447"/>
                  </a:lnTo>
                  <a:lnTo>
                    <a:pt x="796" y="2468"/>
                  </a:lnTo>
                  <a:lnTo>
                    <a:pt x="807" y="2487"/>
                  </a:lnTo>
                  <a:lnTo>
                    <a:pt x="820" y="2507"/>
                  </a:lnTo>
                  <a:lnTo>
                    <a:pt x="832" y="2525"/>
                  </a:lnTo>
                  <a:lnTo>
                    <a:pt x="847" y="2544"/>
                  </a:lnTo>
                  <a:lnTo>
                    <a:pt x="862" y="2562"/>
                  </a:lnTo>
                  <a:lnTo>
                    <a:pt x="892" y="2574"/>
                  </a:lnTo>
                  <a:lnTo>
                    <a:pt x="923" y="2584"/>
                  </a:lnTo>
                  <a:lnTo>
                    <a:pt x="955" y="2594"/>
                  </a:lnTo>
                  <a:lnTo>
                    <a:pt x="987" y="2605"/>
                  </a:lnTo>
                  <a:lnTo>
                    <a:pt x="1018" y="2613"/>
                  </a:lnTo>
                  <a:lnTo>
                    <a:pt x="1050" y="2622"/>
                  </a:lnTo>
                  <a:lnTo>
                    <a:pt x="1081" y="2629"/>
                  </a:lnTo>
                  <a:lnTo>
                    <a:pt x="1114" y="2636"/>
                  </a:lnTo>
                  <a:lnTo>
                    <a:pt x="1146" y="2642"/>
                  </a:lnTo>
                  <a:lnTo>
                    <a:pt x="1179" y="2647"/>
                  </a:lnTo>
                  <a:lnTo>
                    <a:pt x="1211" y="2652"/>
                  </a:lnTo>
                  <a:lnTo>
                    <a:pt x="1244" y="2655"/>
                  </a:lnTo>
                  <a:lnTo>
                    <a:pt x="1277" y="2659"/>
                  </a:lnTo>
                  <a:lnTo>
                    <a:pt x="1309" y="2661"/>
                  </a:lnTo>
                  <a:lnTo>
                    <a:pt x="1343" y="2662"/>
                  </a:lnTo>
                  <a:lnTo>
                    <a:pt x="1375" y="2664"/>
                  </a:lnTo>
                  <a:lnTo>
                    <a:pt x="1375" y="2483"/>
                  </a:lnTo>
                  <a:lnTo>
                    <a:pt x="1299" y="2482"/>
                  </a:lnTo>
                  <a:lnTo>
                    <a:pt x="1222" y="2478"/>
                  </a:lnTo>
                  <a:lnTo>
                    <a:pt x="1183" y="2476"/>
                  </a:lnTo>
                  <a:lnTo>
                    <a:pt x="1145" y="2472"/>
                  </a:lnTo>
                  <a:lnTo>
                    <a:pt x="1107" y="2469"/>
                  </a:lnTo>
                  <a:lnTo>
                    <a:pt x="1069" y="2464"/>
                  </a:lnTo>
                  <a:lnTo>
                    <a:pt x="1029" y="2460"/>
                  </a:lnTo>
                  <a:lnTo>
                    <a:pt x="991" y="2454"/>
                  </a:lnTo>
                  <a:lnTo>
                    <a:pt x="953" y="2447"/>
                  </a:lnTo>
                  <a:lnTo>
                    <a:pt x="917" y="2440"/>
                  </a:lnTo>
                  <a:lnTo>
                    <a:pt x="879" y="2432"/>
                  </a:lnTo>
                  <a:lnTo>
                    <a:pt x="841" y="2424"/>
                  </a:lnTo>
                  <a:lnTo>
                    <a:pt x="804" y="2415"/>
                  </a:lnTo>
                  <a:lnTo>
                    <a:pt x="767" y="240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338" name="TextBox 337"/>
            <p:cNvSpPr txBox="1"/>
            <p:nvPr>
              <p:custDataLst>
                <p:tags r:id="rId8"/>
              </p:custDataLst>
            </p:nvPr>
          </p:nvSpPr>
          <p:spPr>
            <a:xfrm>
              <a:off x="2454533" y="4927004"/>
              <a:ext cx="167259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US" sz="1000" b="1" dirty="0">
                  <a:solidFill>
                    <a:srgbClr val="002060"/>
                  </a:solidFill>
                </a:rPr>
                <a:t>http://jarus-rpas.org/</a:t>
              </a: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1972854" y="4142076"/>
            <a:ext cx="2130482" cy="221450"/>
            <a:chOff x="2117160" y="5201648"/>
            <a:chExt cx="2130482" cy="221450"/>
          </a:xfrm>
        </p:grpSpPr>
        <p:sp>
          <p:nvSpPr>
            <p:cNvPr id="311" name="Freeform 209"/>
            <p:cNvSpPr>
              <a:spLocks noEditPoints="1"/>
            </p:cNvSpPr>
            <p:nvPr>
              <p:custDataLst>
                <p:tags r:id="rId5"/>
              </p:custDataLst>
            </p:nvPr>
          </p:nvSpPr>
          <p:spPr bwMode="auto">
            <a:xfrm>
              <a:off x="2117160" y="5201648"/>
              <a:ext cx="210377" cy="221450"/>
            </a:xfrm>
            <a:custGeom>
              <a:avLst/>
              <a:gdLst>
                <a:gd name="T0" fmla="*/ 269 w 285"/>
                <a:gd name="T1" fmla="*/ 124 h 300"/>
                <a:gd name="T2" fmla="*/ 252 w 285"/>
                <a:gd name="T3" fmla="*/ 168 h 300"/>
                <a:gd name="T4" fmla="*/ 210 w 285"/>
                <a:gd name="T5" fmla="*/ 213 h 300"/>
                <a:gd name="T6" fmla="*/ 164 w 285"/>
                <a:gd name="T7" fmla="*/ 221 h 300"/>
                <a:gd name="T8" fmla="*/ 143 w 285"/>
                <a:gd name="T9" fmla="*/ 211 h 300"/>
                <a:gd name="T10" fmla="*/ 115 w 285"/>
                <a:gd name="T11" fmla="*/ 224 h 300"/>
                <a:gd name="T12" fmla="*/ 92 w 285"/>
                <a:gd name="T13" fmla="*/ 231 h 300"/>
                <a:gd name="T14" fmla="*/ 58 w 285"/>
                <a:gd name="T15" fmla="*/ 220 h 300"/>
                <a:gd name="T16" fmla="*/ 44 w 285"/>
                <a:gd name="T17" fmla="*/ 186 h 300"/>
                <a:gd name="T18" fmla="*/ 55 w 285"/>
                <a:gd name="T19" fmla="*/ 120 h 300"/>
                <a:gd name="T20" fmla="*/ 80 w 285"/>
                <a:gd name="T21" fmla="*/ 79 h 300"/>
                <a:gd name="T22" fmla="*/ 116 w 285"/>
                <a:gd name="T23" fmla="*/ 58 h 300"/>
                <a:gd name="T24" fmla="*/ 144 w 285"/>
                <a:gd name="T25" fmla="*/ 59 h 300"/>
                <a:gd name="T26" fmla="*/ 158 w 285"/>
                <a:gd name="T27" fmla="*/ 60 h 300"/>
                <a:gd name="T28" fmla="*/ 184 w 285"/>
                <a:gd name="T29" fmla="*/ 44 h 300"/>
                <a:gd name="T30" fmla="*/ 196 w 285"/>
                <a:gd name="T31" fmla="*/ 51 h 300"/>
                <a:gd name="T32" fmla="*/ 176 w 285"/>
                <a:gd name="T33" fmla="*/ 160 h 300"/>
                <a:gd name="T34" fmla="*/ 174 w 285"/>
                <a:gd name="T35" fmla="*/ 194 h 300"/>
                <a:gd name="T36" fmla="*/ 195 w 285"/>
                <a:gd name="T37" fmla="*/ 191 h 300"/>
                <a:gd name="T38" fmla="*/ 227 w 285"/>
                <a:gd name="T39" fmla="*/ 151 h 300"/>
                <a:gd name="T40" fmla="*/ 235 w 285"/>
                <a:gd name="T41" fmla="*/ 89 h 300"/>
                <a:gd name="T42" fmla="*/ 219 w 285"/>
                <a:gd name="T43" fmla="*/ 51 h 300"/>
                <a:gd name="T44" fmla="*/ 191 w 285"/>
                <a:gd name="T45" fmla="*/ 28 h 300"/>
                <a:gd name="T46" fmla="*/ 136 w 285"/>
                <a:gd name="T47" fmla="*/ 22 h 300"/>
                <a:gd name="T48" fmla="*/ 97 w 285"/>
                <a:gd name="T49" fmla="*/ 33 h 300"/>
                <a:gd name="T50" fmla="*/ 49 w 285"/>
                <a:gd name="T51" fmla="*/ 73 h 300"/>
                <a:gd name="T52" fmla="*/ 29 w 285"/>
                <a:gd name="T53" fmla="*/ 110 h 300"/>
                <a:gd name="T54" fmla="*/ 22 w 285"/>
                <a:gd name="T55" fmla="*/ 152 h 300"/>
                <a:gd name="T56" fmla="*/ 37 w 285"/>
                <a:gd name="T57" fmla="*/ 217 h 300"/>
                <a:gd name="T58" fmla="*/ 67 w 285"/>
                <a:gd name="T59" fmla="*/ 251 h 300"/>
                <a:gd name="T60" fmla="*/ 137 w 285"/>
                <a:gd name="T61" fmla="*/ 269 h 300"/>
                <a:gd name="T62" fmla="*/ 190 w 285"/>
                <a:gd name="T63" fmla="*/ 256 h 300"/>
                <a:gd name="T64" fmla="*/ 232 w 285"/>
                <a:gd name="T65" fmla="*/ 224 h 300"/>
                <a:gd name="T66" fmla="*/ 261 w 285"/>
                <a:gd name="T67" fmla="*/ 192 h 300"/>
                <a:gd name="T68" fmla="*/ 283 w 285"/>
                <a:gd name="T69" fmla="*/ 194 h 300"/>
                <a:gd name="T70" fmla="*/ 284 w 285"/>
                <a:gd name="T71" fmla="*/ 203 h 300"/>
                <a:gd name="T72" fmla="*/ 251 w 285"/>
                <a:gd name="T73" fmla="*/ 253 h 300"/>
                <a:gd name="T74" fmla="*/ 195 w 285"/>
                <a:gd name="T75" fmla="*/ 289 h 300"/>
                <a:gd name="T76" fmla="*/ 136 w 285"/>
                <a:gd name="T77" fmla="*/ 300 h 300"/>
                <a:gd name="T78" fmla="*/ 76 w 285"/>
                <a:gd name="T79" fmla="*/ 288 h 300"/>
                <a:gd name="T80" fmla="*/ 32 w 285"/>
                <a:gd name="T81" fmla="*/ 254 h 300"/>
                <a:gd name="T82" fmla="*/ 4 w 285"/>
                <a:gd name="T83" fmla="*/ 197 h 300"/>
                <a:gd name="T84" fmla="*/ 1 w 285"/>
                <a:gd name="T85" fmla="*/ 145 h 300"/>
                <a:gd name="T86" fmla="*/ 26 w 285"/>
                <a:gd name="T87" fmla="*/ 75 h 300"/>
                <a:gd name="T88" fmla="*/ 60 w 285"/>
                <a:gd name="T89" fmla="*/ 36 h 300"/>
                <a:gd name="T90" fmla="*/ 116 w 285"/>
                <a:gd name="T91" fmla="*/ 7 h 300"/>
                <a:gd name="T92" fmla="*/ 173 w 285"/>
                <a:gd name="T93" fmla="*/ 0 h 300"/>
                <a:gd name="T94" fmla="*/ 218 w 285"/>
                <a:gd name="T95" fmla="*/ 14 h 300"/>
                <a:gd name="T96" fmla="*/ 265 w 285"/>
                <a:gd name="T97" fmla="*/ 66 h 300"/>
                <a:gd name="T98" fmla="*/ 117 w 285"/>
                <a:gd name="T99" fmla="*/ 76 h 300"/>
                <a:gd name="T100" fmla="*/ 90 w 285"/>
                <a:gd name="T101" fmla="*/ 117 h 300"/>
                <a:gd name="T102" fmla="*/ 77 w 285"/>
                <a:gd name="T103" fmla="*/ 180 h 300"/>
                <a:gd name="T104" fmla="*/ 88 w 285"/>
                <a:gd name="T105" fmla="*/ 208 h 300"/>
                <a:gd name="T106" fmla="*/ 105 w 285"/>
                <a:gd name="T107" fmla="*/ 207 h 300"/>
                <a:gd name="T108" fmla="*/ 130 w 285"/>
                <a:gd name="T109" fmla="*/ 175 h 300"/>
                <a:gd name="T110" fmla="*/ 145 w 285"/>
                <a:gd name="T111" fmla="*/ 126 h 300"/>
                <a:gd name="T112" fmla="*/ 144 w 285"/>
                <a:gd name="T113" fmla="*/ 77 h 300"/>
                <a:gd name="T114" fmla="*/ 127 w 285"/>
                <a:gd name="T115" fmla="*/ 7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85" h="300">
                  <a:moveTo>
                    <a:pt x="268" y="79"/>
                  </a:moveTo>
                  <a:lnTo>
                    <a:pt x="268" y="79"/>
                  </a:lnTo>
                  <a:lnTo>
                    <a:pt x="270" y="90"/>
                  </a:lnTo>
                  <a:lnTo>
                    <a:pt x="271" y="101"/>
                  </a:lnTo>
                  <a:lnTo>
                    <a:pt x="270" y="112"/>
                  </a:lnTo>
                  <a:lnTo>
                    <a:pt x="269" y="124"/>
                  </a:lnTo>
                  <a:lnTo>
                    <a:pt x="267" y="134"/>
                  </a:lnTo>
                  <a:lnTo>
                    <a:pt x="263" y="145"/>
                  </a:lnTo>
                  <a:lnTo>
                    <a:pt x="258" y="157"/>
                  </a:lnTo>
                  <a:lnTo>
                    <a:pt x="252" y="168"/>
                  </a:lnTo>
                  <a:lnTo>
                    <a:pt x="252" y="168"/>
                  </a:lnTo>
                  <a:lnTo>
                    <a:pt x="252" y="168"/>
                  </a:lnTo>
                  <a:lnTo>
                    <a:pt x="245" y="179"/>
                  </a:lnTo>
                  <a:lnTo>
                    <a:pt x="238" y="188"/>
                  </a:lnTo>
                  <a:lnTo>
                    <a:pt x="233" y="196"/>
                  </a:lnTo>
                  <a:lnTo>
                    <a:pt x="226" y="203"/>
                  </a:lnTo>
                  <a:lnTo>
                    <a:pt x="218" y="209"/>
                  </a:lnTo>
                  <a:lnTo>
                    <a:pt x="210" y="213"/>
                  </a:lnTo>
                  <a:lnTo>
                    <a:pt x="200" y="217"/>
                  </a:lnTo>
                  <a:lnTo>
                    <a:pt x="189" y="221"/>
                  </a:lnTo>
                  <a:lnTo>
                    <a:pt x="175" y="221"/>
                  </a:lnTo>
                  <a:lnTo>
                    <a:pt x="175" y="221"/>
                  </a:lnTo>
                  <a:lnTo>
                    <a:pt x="169" y="222"/>
                  </a:lnTo>
                  <a:lnTo>
                    <a:pt x="164" y="221"/>
                  </a:lnTo>
                  <a:lnTo>
                    <a:pt x="158" y="220"/>
                  </a:lnTo>
                  <a:lnTo>
                    <a:pt x="152" y="218"/>
                  </a:lnTo>
                  <a:lnTo>
                    <a:pt x="152" y="218"/>
                  </a:lnTo>
                  <a:lnTo>
                    <a:pt x="152" y="218"/>
                  </a:lnTo>
                  <a:lnTo>
                    <a:pt x="148" y="214"/>
                  </a:lnTo>
                  <a:lnTo>
                    <a:pt x="143" y="211"/>
                  </a:lnTo>
                  <a:lnTo>
                    <a:pt x="140" y="207"/>
                  </a:lnTo>
                  <a:lnTo>
                    <a:pt x="136" y="202"/>
                  </a:lnTo>
                  <a:lnTo>
                    <a:pt x="136" y="202"/>
                  </a:lnTo>
                  <a:lnTo>
                    <a:pt x="136" y="202"/>
                  </a:lnTo>
                  <a:lnTo>
                    <a:pt x="126" y="214"/>
                  </a:lnTo>
                  <a:lnTo>
                    <a:pt x="115" y="224"/>
                  </a:lnTo>
                  <a:lnTo>
                    <a:pt x="109" y="226"/>
                  </a:lnTo>
                  <a:lnTo>
                    <a:pt x="103" y="229"/>
                  </a:lnTo>
                  <a:lnTo>
                    <a:pt x="98" y="230"/>
                  </a:lnTo>
                  <a:lnTo>
                    <a:pt x="92" y="231"/>
                  </a:lnTo>
                  <a:lnTo>
                    <a:pt x="92" y="231"/>
                  </a:lnTo>
                  <a:lnTo>
                    <a:pt x="92" y="231"/>
                  </a:lnTo>
                  <a:lnTo>
                    <a:pt x="81" y="231"/>
                  </a:lnTo>
                  <a:lnTo>
                    <a:pt x="75" y="230"/>
                  </a:lnTo>
                  <a:lnTo>
                    <a:pt x="71" y="228"/>
                  </a:lnTo>
                  <a:lnTo>
                    <a:pt x="66" y="226"/>
                  </a:lnTo>
                  <a:lnTo>
                    <a:pt x="61" y="224"/>
                  </a:lnTo>
                  <a:lnTo>
                    <a:pt x="58" y="220"/>
                  </a:lnTo>
                  <a:lnTo>
                    <a:pt x="55" y="216"/>
                  </a:lnTo>
                  <a:lnTo>
                    <a:pt x="55" y="216"/>
                  </a:lnTo>
                  <a:lnTo>
                    <a:pt x="55" y="216"/>
                  </a:lnTo>
                  <a:lnTo>
                    <a:pt x="50" y="208"/>
                  </a:lnTo>
                  <a:lnTo>
                    <a:pt x="47" y="197"/>
                  </a:lnTo>
                  <a:lnTo>
                    <a:pt x="44" y="186"/>
                  </a:lnTo>
                  <a:lnTo>
                    <a:pt x="44" y="174"/>
                  </a:lnTo>
                  <a:lnTo>
                    <a:pt x="44" y="174"/>
                  </a:lnTo>
                  <a:lnTo>
                    <a:pt x="44" y="174"/>
                  </a:lnTo>
                  <a:lnTo>
                    <a:pt x="46" y="155"/>
                  </a:lnTo>
                  <a:lnTo>
                    <a:pt x="49" y="138"/>
                  </a:lnTo>
                  <a:lnTo>
                    <a:pt x="55" y="120"/>
                  </a:lnTo>
                  <a:lnTo>
                    <a:pt x="63" y="103"/>
                  </a:lnTo>
                  <a:lnTo>
                    <a:pt x="63" y="103"/>
                  </a:lnTo>
                  <a:lnTo>
                    <a:pt x="63" y="103"/>
                  </a:lnTo>
                  <a:lnTo>
                    <a:pt x="68" y="94"/>
                  </a:lnTo>
                  <a:lnTo>
                    <a:pt x="74" y="86"/>
                  </a:lnTo>
                  <a:lnTo>
                    <a:pt x="80" y="79"/>
                  </a:lnTo>
                  <a:lnTo>
                    <a:pt x="86" y="74"/>
                  </a:lnTo>
                  <a:lnTo>
                    <a:pt x="93" y="68"/>
                  </a:lnTo>
                  <a:lnTo>
                    <a:pt x="101" y="64"/>
                  </a:lnTo>
                  <a:lnTo>
                    <a:pt x="108" y="60"/>
                  </a:lnTo>
                  <a:lnTo>
                    <a:pt x="116" y="58"/>
                  </a:lnTo>
                  <a:lnTo>
                    <a:pt x="116" y="58"/>
                  </a:lnTo>
                  <a:lnTo>
                    <a:pt x="116" y="58"/>
                  </a:lnTo>
                  <a:lnTo>
                    <a:pt x="123" y="57"/>
                  </a:lnTo>
                  <a:lnTo>
                    <a:pt x="130" y="56"/>
                  </a:lnTo>
                  <a:lnTo>
                    <a:pt x="135" y="56"/>
                  </a:lnTo>
                  <a:lnTo>
                    <a:pt x="140" y="57"/>
                  </a:lnTo>
                  <a:lnTo>
                    <a:pt x="144" y="59"/>
                  </a:lnTo>
                  <a:lnTo>
                    <a:pt x="149" y="61"/>
                  </a:lnTo>
                  <a:lnTo>
                    <a:pt x="152" y="65"/>
                  </a:lnTo>
                  <a:lnTo>
                    <a:pt x="156" y="68"/>
                  </a:lnTo>
                  <a:lnTo>
                    <a:pt x="156" y="68"/>
                  </a:lnTo>
                  <a:lnTo>
                    <a:pt x="156" y="68"/>
                  </a:lnTo>
                  <a:lnTo>
                    <a:pt x="158" y="60"/>
                  </a:lnTo>
                  <a:lnTo>
                    <a:pt x="161" y="53"/>
                  </a:lnTo>
                  <a:lnTo>
                    <a:pt x="167" y="49"/>
                  </a:lnTo>
                  <a:lnTo>
                    <a:pt x="175" y="45"/>
                  </a:lnTo>
                  <a:lnTo>
                    <a:pt x="175" y="45"/>
                  </a:lnTo>
                  <a:lnTo>
                    <a:pt x="175" y="45"/>
                  </a:lnTo>
                  <a:lnTo>
                    <a:pt x="184" y="44"/>
                  </a:lnTo>
                  <a:lnTo>
                    <a:pt x="191" y="44"/>
                  </a:lnTo>
                  <a:lnTo>
                    <a:pt x="194" y="47"/>
                  </a:lnTo>
                  <a:lnTo>
                    <a:pt x="195" y="49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96" y="53"/>
                  </a:lnTo>
                  <a:lnTo>
                    <a:pt x="196" y="53"/>
                  </a:lnTo>
                  <a:lnTo>
                    <a:pt x="196" y="53"/>
                  </a:lnTo>
                  <a:lnTo>
                    <a:pt x="186" y="107"/>
                  </a:lnTo>
                  <a:lnTo>
                    <a:pt x="179" y="148"/>
                  </a:lnTo>
                  <a:lnTo>
                    <a:pt x="176" y="160"/>
                  </a:lnTo>
                  <a:lnTo>
                    <a:pt x="176" y="160"/>
                  </a:lnTo>
                  <a:lnTo>
                    <a:pt x="170" y="187"/>
                  </a:lnTo>
                  <a:lnTo>
                    <a:pt x="170" y="187"/>
                  </a:lnTo>
                  <a:lnTo>
                    <a:pt x="170" y="187"/>
                  </a:lnTo>
                  <a:lnTo>
                    <a:pt x="172" y="191"/>
                  </a:lnTo>
                  <a:lnTo>
                    <a:pt x="174" y="194"/>
                  </a:lnTo>
                  <a:lnTo>
                    <a:pt x="177" y="195"/>
                  </a:lnTo>
                  <a:lnTo>
                    <a:pt x="182" y="195"/>
                  </a:lnTo>
                  <a:lnTo>
                    <a:pt x="182" y="195"/>
                  </a:lnTo>
                  <a:lnTo>
                    <a:pt x="182" y="195"/>
                  </a:lnTo>
                  <a:lnTo>
                    <a:pt x="190" y="194"/>
                  </a:lnTo>
                  <a:lnTo>
                    <a:pt x="195" y="191"/>
                  </a:lnTo>
                  <a:lnTo>
                    <a:pt x="202" y="187"/>
                  </a:lnTo>
                  <a:lnTo>
                    <a:pt x="208" y="183"/>
                  </a:lnTo>
                  <a:lnTo>
                    <a:pt x="213" y="177"/>
                  </a:lnTo>
                  <a:lnTo>
                    <a:pt x="218" y="169"/>
                  </a:lnTo>
                  <a:lnTo>
                    <a:pt x="223" y="161"/>
                  </a:lnTo>
                  <a:lnTo>
                    <a:pt x="227" y="151"/>
                  </a:lnTo>
                  <a:lnTo>
                    <a:pt x="227" y="151"/>
                  </a:lnTo>
                  <a:lnTo>
                    <a:pt x="227" y="151"/>
                  </a:lnTo>
                  <a:lnTo>
                    <a:pt x="233" y="135"/>
                  </a:lnTo>
                  <a:lnTo>
                    <a:pt x="235" y="119"/>
                  </a:lnTo>
                  <a:lnTo>
                    <a:pt x="236" y="103"/>
                  </a:lnTo>
                  <a:lnTo>
                    <a:pt x="235" y="89"/>
                  </a:lnTo>
                  <a:lnTo>
                    <a:pt x="235" y="89"/>
                  </a:lnTo>
                  <a:lnTo>
                    <a:pt x="235" y="89"/>
                  </a:lnTo>
                  <a:lnTo>
                    <a:pt x="233" y="78"/>
                  </a:lnTo>
                  <a:lnTo>
                    <a:pt x="229" y="68"/>
                  </a:lnTo>
                  <a:lnTo>
                    <a:pt x="225" y="59"/>
                  </a:lnTo>
                  <a:lnTo>
                    <a:pt x="219" y="51"/>
                  </a:lnTo>
                  <a:lnTo>
                    <a:pt x="213" y="44"/>
                  </a:lnTo>
                  <a:lnTo>
                    <a:pt x="207" y="39"/>
                  </a:lnTo>
                  <a:lnTo>
                    <a:pt x="199" y="33"/>
                  </a:lnTo>
                  <a:lnTo>
                    <a:pt x="191" y="28"/>
                  </a:lnTo>
                  <a:lnTo>
                    <a:pt x="191" y="28"/>
                  </a:lnTo>
                  <a:lnTo>
                    <a:pt x="191" y="28"/>
                  </a:lnTo>
                  <a:lnTo>
                    <a:pt x="182" y="25"/>
                  </a:lnTo>
                  <a:lnTo>
                    <a:pt x="174" y="23"/>
                  </a:lnTo>
                  <a:lnTo>
                    <a:pt x="165" y="22"/>
                  </a:lnTo>
                  <a:lnTo>
                    <a:pt x="156" y="20"/>
                  </a:lnTo>
                  <a:lnTo>
                    <a:pt x="147" y="20"/>
                  </a:lnTo>
                  <a:lnTo>
                    <a:pt x="136" y="22"/>
                  </a:lnTo>
                  <a:lnTo>
                    <a:pt x="127" y="23"/>
                  </a:lnTo>
                  <a:lnTo>
                    <a:pt x="117" y="26"/>
                  </a:lnTo>
                  <a:lnTo>
                    <a:pt x="117" y="26"/>
                  </a:lnTo>
                  <a:lnTo>
                    <a:pt x="117" y="26"/>
                  </a:lnTo>
                  <a:lnTo>
                    <a:pt x="107" y="30"/>
                  </a:lnTo>
                  <a:lnTo>
                    <a:pt x="97" y="33"/>
                  </a:lnTo>
                  <a:lnTo>
                    <a:pt x="88" y="39"/>
                  </a:lnTo>
                  <a:lnTo>
                    <a:pt x="79" y="44"/>
                  </a:lnTo>
                  <a:lnTo>
                    <a:pt x="71" y="50"/>
                  </a:lnTo>
                  <a:lnTo>
                    <a:pt x="63" y="57"/>
                  </a:lnTo>
                  <a:lnTo>
                    <a:pt x="55" y="65"/>
                  </a:lnTo>
                  <a:lnTo>
                    <a:pt x="49" y="73"/>
                  </a:lnTo>
                  <a:lnTo>
                    <a:pt x="49" y="73"/>
                  </a:lnTo>
                  <a:lnTo>
                    <a:pt x="49" y="73"/>
                  </a:lnTo>
                  <a:lnTo>
                    <a:pt x="42" y="82"/>
                  </a:lnTo>
                  <a:lnTo>
                    <a:pt x="37" y="91"/>
                  </a:lnTo>
                  <a:lnTo>
                    <a:pt x="32" y="100"/>
                  </a:lnTo>
                  <a:lnTo>
                    <a:pt x="29" y="110"/>
                  </a:lnTo>
                  <a:lnTo>
                    <a:pt x="26" y="120"/>
                  </a:lnTo>
                  <a:lnTo>
                    <a:pt x="24" y="131"/>
                  </a:lnTo>
                  <a:lnTo>
                    <a:pt x="22" y="141"/>
                  </a:lnTo>
                  <a:lnTo>
                    <a:pt x="22" y="152"/>
                  </a:lnTo>
                  <a:lnTo>
                    <a:pt x="22" y="152"/>
                  </a:lnTo>
                  <a:lnTo>
                    <a:pt x="22" y="152"/>
                  </a:lnTo>
                  <a:lnTo>
                    <a:pt x="22" y="163"/>
                  </a:lnTo>
                  <a:lnTo>
                    <a:pt x="23" y="176"/>
                  </a:lnTo>
                  <a:lnTo>
                    <a:pt x="25" y="186"/>
                  </a:lnTo>
                  <a:lnTo>
                    <a:pt x="27" y="196"/>
                  </a:lnTo>
                  <a:lnTo>
                    <a:pt x="32" y="207"/>
                  </a:lnTo>
                  <a:lnTo>
                    <a:pt x="37" y="217"/>
                  </a:lnTo>
                  <a:lnTo>
                    <a:pt x="42" y="226"/>
                  </a:lnTo>
                  <a:lnTo>
                    <a:pt x="49" y="234"/>
                  </a:lnTo>
                  <a:lnTo>
                    <a:pt x="49" y="234"/>
                  </a:lnTo>
                  <a:lnTo>
                    <a:pt x="49" y="234"/>
                  </a:lnTo>
                  <a:lnTo>
                    <a:pt x="58" y="243"/>
                  </a:lnTo>
                  <a:lnTo>
                    <a:pt x="67" y="251"/>
                  </a:lnTo>
                  <a:lnTo>
                    <a:pt x="76" y="256"/>
                  </a:lnTo>
                  <a:lnTo>
                    <a:pt x="88" y="261"/>
                  </a:lnTo>
                  <a:lnTo>
                    <a:pt x="99" y="266"/>
                  </a:lnTo>
                  <a:lnTo>
                    <a:pt x="110" y="268"/>
                  </a:lnTo>
                  <a:lnTo>
                    <a:pt x="124" y="269"/>
                  </a:lnTo>
                  <a:lnTo>
                    <a:pt x="137" y="269"/>
                  </a:lnTo>
                  <a:lnTo>
                    <a:pt x="137" y="269"/>
                  </a:lnTo>
                  <a:lnTo>
                    <a:pt x="137" y="269"/>
                  </a:lnTo>
                  <a:lnTo>
                    <a:pt x="151" y="268"/>
                  </a:lnTo>
                  <a:lnTo>
                    <a:pt x="165" y="266"/>
                  </a:lnTo>
                  <a:lnTo>
                    <a:pt x="177" y="261"/>
                  </a:lnTo>
                  <a:lnTo>
                    <a:pt x="190" y="256"/>
                  </a:lnTo>
                  <a:lnTo>
                    <a:pt x="201" y="250"/>
                  </a:lnTo>
                  <a:lnTo>
                    <a:pt x="212" y="242"/>
                  </a:lnTo>
                  <a:lnTo>
                    <a:pt x="223" y="234"/>
                  </a:lnTo>
                  <a:lnTo>
                    <a:pt x="232" y="224"/>
                  </a:lnTo>
                  <a:lnTo>
                    <a:pt x="232" y="224"/>
                  </a:lnTo>
                  <a:lnTo>
                    <a:pt x="232" y="224"/>
                  </a:lnTo>
                  <a:lnTo>
                    <a:pt x="248" y="203"/>
                  </a:lnTo>
                  <a:lnTo>
                    <a:pt x="248" y="203"/>
                  </a:lnTo>
                  <a:lnTo>
                    <a:pt x="248" y="203"/>
                  </a:lnTo>
                  <a:lnTo>
                    <a:pt x="251" y="199"/>
                  </a:lnTo>
                  <a:lnTo>
                    <a:pt x="257" y="194"/>
                  </a:lnTo>
                  <a:lnTo>
                    <a:pt x="261" y="192"/>
                  </a:lnTo>
                  <a:lnTo>
                    <a:pt x="267" y="191"/>
                  </a:lnTo>
                  <a:lnTo>
                    <a:pt x="267" y="191"/>
                  </a:lnTo>
                  <a:lnTo>
                    <a:pt x="267" y="191"/>
                  </a:lnTo>
                  <a:lnTo>
                    <a:pt x="274" y="191"/>
                  </a:lnTo>
                  <a:lnTo>
                    <a:pt x="279" y="192"/>
                  </a:lnTo>
                  <a:lnTo>
                    <a:pt x="283" y="194"/>
                  </a:lnTo>
                  <a:lnTo>
                    <a:pt x="285" y="197"/>
                  </a:lnTo>
                  <a:lnTo>
                    <a:pt x="285" y="197"/>
                  </a:lnTo>
                  <a:lnTo>
                    <a:pt x="285" y="197"/>
                  </a:lnTo>
                  <a:lnTo>
                    <a:pt x="285" y="200"/>
                  </a:lnTo>
                  <a:lnTo>
                    <a:pt x="284" y="203"/>
                  </a:lnTo>
                  <a:lnTo>
                    <a:pt x="284" y="203"/>
                  </a:lnTo>
                  <a:lnTo>
                    <a:pt x="284" y="203"/>
                  </a:lnTo>
                  <a:lnTo>
                    <a:pt x="278" y="214"/>
                  </a:lnTo>
                  <a:lnTo>
                    <a:pt x="272" y="225"/>
                  </a:lnTo>
                  <a:lnTo>
                    <a:pt x="266" y="235"/>
                  </a:lnTo>
                  <a:lnTo>
                    <a:pt x="259" y="244"/>
                  </a:lnTo>
                  <a:lnTo>
                    <a:pt x="251" y="253"/>
                  </a:lnTo>
                  <a:lnTo>
                    <a:pt x="243" y="260"/>
                  </a:lnTo>
                  <a:lnTo>
                    <a:pt x="234" y="268"/>
                  </a:lnTo>
                  <a:lnTo>
                    <a:pt x="225" y="273"/>
                  </a:lnTo>
                  <a:lnTo>
                    <a:pt x="216" y="279"/>
                  </a:lnTo>
                  <a:lnTo>
                    <a:pt x="206" y="285"/>
                  </a:lnTo>
                  <a:lnTo>
                    <a:pt x="195" y="289"/>
                  </a:lnTo>
                  <a:lnTo>
                    <a:pt x="184" y="293"/>
                  </a:lnTo>
                  <a:lnTo>
                    <a:pt x="173" y="295"/>
                  </a:lnTo>
                  <a:lnTo>
                    <a:pt x="161" y="297"/>
                  </a:lnTo>
                  <a:lnTo>
                    <a:pt x="149" y="298"/>
                  </a:lnTo>
                  <a:lnTo>
                    <a:pt x="136" y="300"/>
                  </a:lnTo>
                  <a:lnTo>
                    <a:pt x="136" y="300"/>
                  </a:lnTo>
                  <a:lnTo>
                    <a:pt x="136" y="300"/>
                  </a:lnTo>
                  <a:lnTo>
                    <a:pt x="120" y="298"/>
                  </a:lnTo>
                  <a:lnTo>
                    <a:pt x="105" y="297"/>
                  </a:lnTo>
                  <a:lnTo>
                    <a:pt x="90" y="293"/>
                  </a:lnTo>
                  <a:lnTo>
                    <a:pt x="76" y="288"/>
                  </a:lnTo>
                  <a:lnTo>
                    <a:pt x="76" y="288"/>
                  </a:lnTo>
                  <a:lnTo>
                    <a:pt x="76" y="288"/>
                  </a:lnTo>
                  <a:lnTo>
                    <a:pt x="64" y="281"/>
                  </a:lnTo>
                  <a:lnTo>
                    <a:pt x="52" y="273"/>
                  </a:lnTo>
                  <a:lnTo>
                    <a:pt x="42" y="264"/>
                  </a:lnTo>
                  <a:lnTo>
                    <a:pt x="32" y="254"/>
                  </a:lnTo>
                  <a:lnTo>
                    <a:pt x="32" y="254"/>
                  </a:lnTo>
                  <a:lnTo>
                    <a:pt x="32" y="254"/>
                  </a:lnTo>
                  <a:lnTo>
                    <a:pt x="24" y="244"/>
                  </a:lnTo>
                  <a:lnTo>
                    <a:pt x="17" y="234"/>
                  </a:lnTo>
                  <a:lnTo>
                    <a:pt x="12" y="222"/>
                  </a:lnTo>
                  <a:lnTo>
                    <a:pt x="7" y="210"/>
                  </a:lnTo>
                  <a:lnTo>
                    <a:pt x="4" y="197"/>
                  </a:lnTo>
                  <a:lnTo>
                    <a:pt x="1" y="185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1" y="145"/>
                  </a:lnTo>
                  <a:lnTo>
                    <a:pt x="4" y="132"/>
                  </a:lnTo>
                  <a:lnTo>
                    <a:pt x="6" y="120"/>
                  </a:lnTo>
                  <a:lnTo>
                    <a:pt x="9" y="108"/>
                  </a:lnTo>
                  <a:lnTo>
                    <a:pt x="15" y="96"/>
                  </a:lnTo>
                  <a:lnTo>
                    <a:pt x="20" y="85"/>
                  </a:lnTo>
                  <a:lnTo>
                    <a:pt x="26" y="75"/>
                  </a:lnTo>
                  <a:lnTo>
                    <a:pt x="34" y="65"/>
                  </a:lnTo>
                  <a:lnTo>
                    <a:pt x="34" y="65"/>
                  </a:lnTo>
                  <a:lnTo>
                    <a:pt x="34" y="65"/>
                  </a:lnTo>
                  <a:lnTo>
                    <a:pt x="42" y="55"/>
                  </a:lnTo>
                  <a:lnTo>
                    <a:pt x="51" y="45"/>
                  </a:lnTo>
                  <a:lnTo>
                    <a:pt x="60" y="36"/>
                  </a:lnTo>
                  <a:lnTo>
                    <a:pt x="71" y="30"/>
                  </a:lnTo>
                  <a:lnTo>
                    <a:pt x="81" y="23"/>
                  </a:lnTo>
                  <a:lnTo>
                    <a:pt x="92" y="17"/>
                  </a:lnTo>
                  <a:lnTo>
                    <a:pt x="103" y="11"/>
                  </a:lnTo>
                  <a:lnTo>
                    <a:pt x="116" y="7"/>
                  </a:lnTo>
                  <a:lnTo>
                    <a:pt x="116" y="7"/>
                  </a:lnTo>
                  <a:lnTo>
                    <a:pt x="116" y="7"/>
                  </a:lnTo>
                  <a:lnTo>
                    <a:pt x="127" y="3"/>
                  </a:lnTo>
                  <a:lnTo>
                    <a:pt x="139" y="1"/>
                  </a:lnTo>
                  <a:lnTo>
                    <a:pt x="150" y="0"/>
                  </a:lnTo>
                  <a:lnTo>
                    <a:pt x="161" y="0"/>
                  </a:lnTo>
                  <a:lnTo>
                    <a:pt x="173" y="0"/>
                  </a:lnTo>
                  <a:lnTo>
                    <a:pt x="184" y="2"/>
                  </a:lnTo>
                  <a:lnTo>
                    <a:pt x="195" y="5"/>
                  </a:lnTo>
                  <a:lnTo>
                    <a:pt x="206" y="8"/>
                  </a:lnTo>
                  <a:lnTo>
                    <a:pt x="206" y="8"/>
                  </a:lnTo>
                  <a:lnTo>
                    <a:pt x="206" y="8"/>
                  </a:lnTo>
                  <a:lnTo>
                    <a:pt x="218" y="14"/>
                  </a:lnTo>
                  <a:lnTo>
                    <a:pt x="228" y="19"/>
                  </a:lnTo>
                  <a:lnTo>
                    <a:pt x="238" y="26"/>
                  </a:lnTo>
                  <a:lnTo>
                    <a:pt x="246" y="35"/>
                  </a:lnTo>
                  <a:lnTo>
                    <a:pt x="253" y="44"/>
                  </a:lnTo>
                  <a:lnTo>
                    <a:pt x="260" y="55"/>
                  </a:lnTo>
                  <a:lnTo>
                    <a:pt x="265" y="66"/>
                  </a:lnTo>
                  <a:lnTo>
                    <a:pt x="268" y="79"/>
                  </a:lnTo>
                  <a:lnTo>
                    <a:pt x="268" y="79"/>
                  </a:lnTo>
                  <a:close/>
                  <a:moveTo>
                    <a:pt x="127" y="72"/>
                  </a:moveTo>
                  <a:lnTo>
                    <a:pt x="127" y="72"/>
                  </a:lnTo>
                  <a:lnTo>
                    <a:pt x="122" y="73"/>
                  </a:lnTo>
                  <a:lnTo>
                    <a:pt x="117" y="76"/>
                  </a:lnTo>
                  <a:lnTo>
                    <a:pt x="111" y="81"/>
                  </a:lnTo>
                  <a:lnTo>
                    <a:pt x="107" y="85"/>
                  </a:lnTo>
                  <a:lnTo>
                    <a:pt x="102" y="92"/>
                  </a:lnTo>
                  <a:lnTo>
                    <a:pt x="98" y="99"/>
                  </a:lnTo>
                  <a:lnTo>
                    <a:pt x="90" y="117"/>
                  </a:lnTo>
                  <a:lnTo>
                    <a:pt x="90" y="117"/>
                  </a:lnTo>
                  <a:lnTo>
                    <a:pt x="90" y="117"/>
                  </a:lnTo>
                  <a:lnTo>
                    <a:pt x="84" y="134"/>
                  </a:lnTo>
                  <a:lnTo>
                    <a:pt x="80" y="151"/>
                  </a:lnTo>
                  <a:lnTo>
                    <a:pt x="77" y="166"/>
                  </a:lnTo>
                  <a:lnTo>
                    <a:pt x="77" y="180"/>
                  </a:lnTo>
                  <a:lnTo>
                    <a:pt x="77" y="180"/>
                  </a:lnTo>
                  <a:lnTo>
                    <a:pt x="77" y="180"/>
                  </a:lnTo>
                  <a:lnTo>
                    <a:pt x="79" y="194"/>
                  </a:lnTo>
                  <a:lnTo>
                    <a:pt x="81" y="199"/>
                  </a:lnTo>
                  <a:lnTo>
                    <a:pt x="82" y="203"/>
                  </a:lnTo>
                  <a:lnTo>
                    <a:pt x="85" y="205"/>
                  </a:lnTo>
                  <a:lnTo>
                    <a:pt x="88" y="208"/>
                  </a:lnTo>
                  <a:lnTo>
                    <a:pt x="92" y="209"/>
                  </a:lnTo>
                  <a:lnTo>
                    <a:pt x="96" y="209"/>
                  </a:lnTo>
                  <a:lnTo>
                    <a:pt x="96" y="209"/>
                  </a:lnTo>
                  <a:lnTo>
                    <a:pt x="96" y="209"/>
                  </a:lnTo>
                  <a:lnTo>
                    <a:pt x="100" y="208"/>
                  </a:lnTo>
                  <a:lnTo>
                    <a:pt x="105" y="207"/>
                  </a:lnTo>
                  <a:lnTo>
                    <a:pt x="109" y="203"/>
                  </a:lnTo>
                  <a:lnTo>
                    <a:pt x="114" y="200"/>
                  </a:lnTo>
                  <a:lnTo>
                    <a:pt x="122" y="190"/>
                  </a:lnTo>
                  <a:lnTo>
                    <a:pt x="130" y="175"/>
                  </a:lnTo>
                  <a:lnTo>
                    <a:pt x="130" y="175"/>
                  </a:lnTo>
                  <a:lnTo>
                    <a:pt x="130" y="175"/>
                  </a:lnTo>
                  <a:lnTo>
                    <a:pt x="135" y="163"/>
                  </a:lnTo>
                  <a:lnTo>
                    <a:pt x="140" y="151"/>
                  </a:lnTo>
                  <a:lnTo>
                    <a:pt x="143" y="138"/>
                  </a:lnTo>
                  <a:lnTo>
                    <a:pt x="145" y="126"/>
                  </a:lnTo>
                  <a:lnTo>
                    <a:pt x="145" y="126"/>
                  </a:lnTo>
                  <a:lnTo>
                    <a:pt x="145" y="126"/>
                  </a:lnTo>
                  <a:lnTo>
                    <a:pt x="149" y="108"/>
                  </a:lnTo>
                  <a:lnTo>
                    <a:pt x="149" y="92"/>
                  </a:lnTo>
                  <a:lnTo>
                    <a:pt x="149" y="92"/>
                  </a:lnTo>
                  <a:lnTo>
                    <a:pt x="149" y="92"/>
                  </a:lnTo>
                  <a:lnTo>
                    <a:pt x="147" y="82"/>
                  </a:lnTo>
                  <a:lnTo>
                    <a:pt x="144" y="77"/>
                  </a:lnTo>
                  <a:lnTo>
                    <a:pt x="142" y="74"/>
                  </a:lnTo>
                  <a:lnTo>
                    <a:pt x="139" y="72"/>
                  </a:lnTo>
                  <a:lnTo>
                    <a:pt x="135" y="70"/>
                  </a:lnTo>
                  <a:lnTo>
                    <a:pt x="132" y="70"/>
                  </a:lnTo>
                  <a:lnTo>
                    <a:pt x="127" y="72"/>
                  </a:lnTo>
                  <a:lnTo>
                    <a:pt x="127" y="7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339" name="TextBox 338"/>
            <p:cNvSpPr txBox="1"/>
            <p:nvPr>
              <p:custDataLst>
                <p:tags r:id="rId6"/>
              </p:custDataLst>
            </p:nvPr>
          </p:nvSpPr>
          <p:spPr>
            <a:xfrm>
              <a:off x="2575046" y="5220281"/>
              <a:ext cx="167259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GB" sz="1200" b="1" dirty="0" smtClean="0">
                  <a:solidFill>
                    <a:srgbClr val="002060"/>
                  </a:solidFill>
                  <a:hlinkClick r:id="rId13"/>
                </a:rPr>
                <a:t>contact@jarus-rpas.org</a:t>
              </a:r>
              <a:endParaRPr lang="en-US" sz="12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4338614" y="4102001"/>
            <a:ext cx="2011452" cy="307777"/>
            <a:chOff x="4273367" y="5168085"/>
            <a:chExt cx="2011452" cy="307777"/>
          </a:xfrm>
        </p:grpSpPr>
        <p:grpSp>
          <p:nvGrpSpPr>
            <p:cNvPr id="27" name="Group 26"/>
            <p:cNvGrpSpPr/>
            <p:nvPr>
              <p:custDataLst>
                <p:tags r:id="rId3"/>
              </p:custDataLst>
            </p:nvPr>
          </p:nvGrpSpPr>
          <p:grpSpPr>
            <a:xfrm>
              <a:off x="4273367" y="5173839"/>
              <a:ext cx="133788" cy="265487"/>
              <a:chOff x="495297" y="2027765"/>
              <a:chExt cx="1484464" cy="2945752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3" name="Freeform 197"/>
              <p:cNvSpPr>
                <a:spLocks noEditPoints="1"/>
              </p:cNvSpPr>
              <p:nvPr/>
            </p:nvSpPr>
            <p:spPr bwMode="auto">
              <a:xfrm>
                <a:off x="495297" y="2027765"/>
                <a:ext cx="1484464" cy="2945752"/>
              </a:xfrm>
              <a:custGeom>
                <a:avLst/>
                <a:gdLst>
                  <a:gd name="T0" fmla="*/ 845 w 964"/>
                  <a:gd name="T1" fmla="*/ 3 h 1906"/>
                  <a:gd name="T2" fmla="*/ 898 w 964"/>
                  <a:gd name="T3" fmla="*/ 26 h 1906"/>
                  <a:gd name="T4" fmla="*/ 939 w 964"/>
                  <a:gd name="T5" fmla="*/ 65 h 1906"/>
                  <a:gd name="T6" fmla="*/ 961 w 964"/>
                  <a:gd name="T7" fmla="*/ 118 h 1906"/>
                  <a:gd name="T8" fmla="*/ 964 w 964"/>
                  <a:gd name="T9" fmla="*/ 1773 h 1906"/>
                  <a:gd name="T10" fmla="*/ 947 w 964"/>
                  <a:gd name="T11" fmla="*/ 1829 h 1906"/>
                  <a:gd name="T12" fmla="*/ 909 w 964"/>
                  <a:gd name="T13" fmla="*/ 1872 h 1906"/>
                  <a:gd name="T14" fmla="*/ 860 w 964"/>
                  <a:gd name="T15" fmla="*/ 1901 h 1906"/>
                  <a:gd name="T16" fmla="*/ 149 w 964"/>
                  <a:gd name="T17" fmla="*/ 1906 h 1906"/>
                  <a:gd name="T18" fmla="*/ 92 w 964"/>
                  <a:gd name="T19" fmla="*/ 1895 h 1906"/>
                  <a:gd name="T20" fmla="*/ 44 w 964"/>
                  <a:gd name="T21" fmla="*/ 1863 h 1906"/>
                  <a:gd name="T22" fmla="*/ 13 w 964"/>
                  <a:gd name="T23" fmla="*/ 1816 h 1906"/>
                  <a:gd name="T24" fmla="*/ 0 w 964"/>
                  <a:gd name="T25" fmla="*/ 1758 h 1906"/>
                  <a:gd name="T26" fmla="*/ 7 w 964"/>
                  <a:gd name="T27" fmla="*/ 105 h 1906"/>
                  <a:gd name="T28" fmla="*/ 34 w 964"/>
                  <a:gd name="T29" fmla="*/ 54 h 1906"/>
                  <a:gd name="T30" fmla="*/ 78 w 964"/>
                  <a:gd name="T31" fmla="*/ 18 h 1906"/>
                  <a:gd name="T32" fmla="*/ 134 w 964"/>
                  <a:gd name="T33" fmla="*/ 1 h 1906"/>
                  <a:gd name="T34" fmla="*/ 510 w 964"/>
                  <a:gd name="T35" fmla="*/ 1646 h 1906"/>
                  <a:gd name="T36" fmla="*/ 545 w 964"/>
                  <a:gd name="T37" fmla="*/ 1661 h 1906"/>
                  <a:gd name="T38" fmla="*/ 572 w 964"/>
                  <a:gd name="T39" fmla="*/ 1687 h 1906"/>
                  <a:gd name="T40" fmla="*/ 586 w 964"/>
                  <a:gd name="T41" fmla="*/ 1723 h 1906"/>
                  <a:gd name="T42" fmla="*/ 586 w 964"/>
                  <a:gd name="T43" fmla="*/ 1763 h 1906"/>
                  <a:gd name="T44" fmla="*/ 572 w 964"/>
                  <a:gd name="T45" fmla="*/ 1798 h 1906"/>
                  <a:gd name="T46" fmla="*/ 545 w 964"/>
                  <a:gd name="T47" fmla="*/ 1824 h 1906"/>
                  <a:gd name="T48" fmla="*/ 510 w 964"/>
                  <a:gd name="T49" fmla="*/ 1838 h 1906"/>
                  <a:gd name="T50" fmla="*/ 470 w 964"/>
                  <a:gd name="T51" fmla="*/ 1838 h 1906"/>
                  <a:gd name="T52" fmla="*/ 435 w 964"/>
                  <a:gd name="T53" fmla="*/ 1824 h 1906"/>
                  <a:gd name="T54" fmla="*/ 408 w 964"/>
                  <a:gd name="T55" fmla="*/ 1798 h 1906"/>
                  <a:gd name="T56" fmla="*/ 393 w 964"/>
                  <a:gd name="T57" fmla="*/ 1763 h 1906"/>
                  <a:gd name="T58" fmla="*/ 393 w 964"/>
                  <a:gd name="T59" fmla="*/ 1723 h 1906"/>
                  <a:gd name="T60" fmla="*/ 408 w 964"/>
                  <a:gd name="T61" fmla="*/ 1687 h 1906"/>
                  <a:gd name="T62" fmla="*/ 435 w 964"/>
                  <a:gd name="T63" fmla="*/ 1661 h 1906"/>
                  <a:gd name="T64" fmla="*/ 470 w 964"/>
                  <a:gd name="T65" fmla="*/ 1646 h 1906"/>
                  <a:gd name="T66" fmla="*/ 900 w 964"/>
                  <a:gd name="T67" fmla="*/ 317 h 1906"/>
                  <a:gd name="T68" fmla="*/ 415 w 964"/>
                  <a:gd name="T69" fmla="*/ 135 h 1906"/>
                  <a:gd name="T70" fmla="*/ 565 w 964"/>
                  <a:gd name="T71" fmla="*/ 139 h 1906"/>
                  <a:gd name="T72" fmla="*/ 574 w 964"/>
                  <a:gd name="T73" fmla="*/ 152 h 1906"/>
                  <a:gd name="T74" fmla="*/ 573 w 964"/>
                  <a:gd name="T75" fmla="*/ 166 h 1906"/>
                  <a:gd name="T76" fmla="*/ 560 w 964"/>
                  <a:gd name="T77" fmla="*/ 177 h 1906"/>
                  <a:gd name="T78" fmla="*/ 410 w 964"/>
                  <a:gd name="T79" fmla="*/ 178 h 1906"/>
                  <a:gd name="T80" fmla="*/ 397 w 964"/>
                  <a:gd name="T81" fmla="*/ 169 h 1906"/>
                  <a:gd name="T82" fmla="*/ 392 w 964"/>
                  <a:gd name="T83" fmla="*/ 157 h 1906"/>
                  <a:gd name="T84" fmla="*/ 399 w 964"/>
                  <a:gd name="T85" fmla="*/ 142 h 1906"/>
                  <a:gd name="T86" fmla="*/ 415 w 964"/>
                  <a:gd name="T87" fmla="*/ 135 h 1906"/>
                  <a:gd name="T88" fmla="*/ 334 w 964"/>
                  <a:gd name="T89" fmla="*/ 138 h 1906"/>
                  <a:gd name="T90" fmla="*/ 343 w 964"/>
                  <a:gd name="T91" fmla="*/ 151 h 1906"/>
                  <a:gd name="T92" fmla="*/ 339 w 964"/>
                  <a:gd name="T93" fmla="*/ 169 h 1906"/>
                  <a:gd name="T94" fmla="*/ 324 w 964"/>
                  <a:gd name="T95" fmla="*/ 178 h 1906"/>
                  <a:gd name="T96" fmla="*/ 308 w 964"/>
                  <a:gd name="T97" fmla="*/ 175 h 1906"/>
                  <a:gd name="T98" fmla="*/ 299 w 964"/>
                  <a:gd name="T99" fmla="*/ 160 h 1906"/>
                  <a:gd name="T100" fmla="*/ 302 w 964"/>
                  <a:gd name="T101" fmla="*/ 143 h 1906"/>
                  <a:gd name="T102" fmla="*/ 315 w 964"/>
                  <a:gd name="T103" fmla="*/ 134 h 1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4" h="1906">
                    <a:moveTo>
                      <a:pt x="149" y="0"/>
                    </a:moveTo>
                    <a:lnTo>
                      <a:pt x="816" y="0"/>
                    </a:lnTo>
                    <a:lnTo>
                      <a:pt x="830" y="1"/>
                    </a:lnTo>
                    <a:lnTo>
                      <a:pt x="845" y="3"/>
                    </a:lnTo>
                    <a:lnTo>
                      <a:pt x="860" y="7"/>
                    </a:lnTo>
                    <a:lnTo>
                      <a:pt x="873" y="11"/>
                    </a:lnTo>
                    <a:lnTo>
                      <a:pt x="886" y="18"/>
                    </a:lnTo>
                    <a:lnTo>
                      <a:pt x="898" y="26"/>
                    </a:lnTo>
                    <a:lnTo>
                      <a:pt x="909" y="34"/>
                    </a:lnTo>
                    <a:lnTo>
                      <a:pt x="921" y="44"/>
                    </a:lnTo>
                    <a:lnTo>
                      <a:pt x="930" y="54"/>
                    </a:lnTo>
                    <a:lnTo>
                      <a:pt x="939" y="65"/>
                    </a:lnTo>
                    <a:lnTo>
                      <a:pt x="947" y="78"/>
                    </a:lnTo>
                    <a:lnTo>
                      <a:pt x="952" y="90"/>
                    </a:lnTo>
                    <a:lnTo>
                      <a:pt x="958" y="105"/>
                    </a:lnTo>
                    <a:lnTo>
                      <a:pt x="961" y="118"/>
                    </a:lnTo>
                    <a:lnTo>
                      <a:pt x="964" y="133"/>
                    </a:lnTo>
                    <a:lnTo>
                      <a:pt x="964" y="149"/>
                    </a:lnTo>
                    <a:lnTo>
                      <a:pt x="964" y="1758"/>
                    </a:lnTo>
                    <a:lnTo>
                      <a:pt x="964" y="1773"/>
                    </a:lnTo>
                    <a:lnTo>
                      <a:pt x="961" y="1788"/>
                    </a:lnTo>
                    <a:lnTo>
                      <a:pt x="958" y="1802"/>
                    </a:lnTo>
                    <a:lnTo>
                      <a:pt x="952" y="1816"/>
                    </a:lnTo>
                    <a:lnTo>
                      <a:pt x="947" y="1829"/>
                    </a:lnTo>
                    <a:lnTo>
                      <a:pt x="939" y="1841"/>
                    </a:lnTo>
                    <a:lnTo>
                      <a:pt x="930" y="1852"/>
                    </a:lnTo>
                    <a:lnTo>
                      <a:pt x="921" y="1863"/>
                    </a:lnTo>
                    <a:lnTo>
                      <a:pt x="909" y="1872"/>
                    </a:lnTo>
                    <a:lnTo>
                      <a:pt x="898" y="1881"/>
                    </a:lnTo>
                    <a:lnTo>
                      <a:pt x="886" y="1889"/>
                    </a:lnTo>
                    <a:lnTo>
                      <a:pt x="873" y="1895"/>
                    </a:lnTo>
                    <a:lnTo>
                      <a:pt x="860" y="1901"/>
                    </a:lnTo>
                    <a:lnTo>
                      <a:pt x="845" y="1904"/>
                    </a:lnTo>
                    <a:lnTo>
                      <a:pt x="830" y="1906"/>
                    </a:lnTo>
                    <a:lnTo>
                      <a:pt x="816" y="1906"/>
                    </a:lnTo>
                    <a:lnTo>
                      <a:pt x="149" y="1906"/>
                    </a:lnTo>
                    <a:lnTo>
                      <a:pt x="134" y="1906"/>
                    </a:lnTo>
                    <a:lnTo>
                      <a:pt x="119" y="1904"/>
                    </a:lnTo>
                    <a:lnTo>
                      <a:pt x="105" y="1901"/>
                    </a:lnTo>
                    <a:lnTo>
                      <a:pt x="92" y="1895"/>
                    </a:lnTo>
                    <a:lnTo>
                      <a:pt x="78" y="1889"/>
                    </a:lnTo>
                    <a:lnTo>
                      <a:pt x="66" y="1881"/>
                    </a:lnTo>
                    <a:lnTo>
                      <a:pt x="55" y="1872"/>
                    </a:lnTo>
                    <a:lnTo>
                      <a:pt x="44" y="1863"/>
                    </a:lnTo>
                    <a:lnTo>
                      <a:pt x="34" y="1852"/>
                    </a:lnTo>
                    <a:lnTo>
                      <a:pt x="26" y="1841"/>
                    </a:lnTo>
                    <a:lnTo>
                      <a:pt x="18" y="1829"/>
                    </a:lnTo>
                    <a:lnTo>
                      <a:pt x="13" y="1816"/>
                    </a:lnTo>
                    <a:lnTo>
                      <a:pt x="7" y="1802"/>
                    </a:lnTo>
                    <a:lnTo>
                      <a:pt x="4" y="1788"/>
                    </a:lnTo>
                    <a:lnTo>
                      <a:pt x="2" y="1773"/>
                    </a:lnTo>
                    <a:lnTo>
                      <a:pt x="0" y="1758"/>
                    </a:lnTo>
                    <a:lnTo>
                      <a:pt x="0" y="149"/>
                    </a:lnTo>
                    <a:lnTo>
                      <a:pt x="2" y="133"/>
                    </a:lnTo>
                    <a:lnTo>
                      <a:pt x="4" y="118"/>
                    </a:lnTo>
                    <a:lnTo>
                      <a:pt x="7" y="105"/>
                    </a:lnTo>
                    <a:lnTo>
                      <a:pt x="13" y="90"/>
                    </a:lnTo>
                    <a:lnTo>
                      <a:pt x="18" y="78"/>
                    </a:lnTo>
                    <a:lnTo>
                      <a:pt x="26" y="65"/>
                    </a:lnTo>
                    <a:lnTo>
                      <a:pt x="34" y="54"/>
                    </a:lnTo>
                    <a:lnTo>
                      <a:pt x="44" y="44"/>
                    </a:lnTo>
                    <a:lnTo>
                      <a:pt x="55" y="34"/>
                    </a:lnTo>
                    <a:lnTo>
                      <a:pt x="66" y="26"/>
                    </a:lnTo>
                    <a:lnTo>
                      <a:pt x="78" y="18"/>
                    </a:lnTo>
                    <a:lnTo>
                      <a:pt x="92" y="11"/>
                    </a:lnTo>
                    <a:lnTo>
                      <a:pt x="105" y="7"/>
                    </a:lnTo>
                    <a:lnTo>
                      <a:pt x="119" y="3"/>
                    </a:lnTo>
                    <a:lnTo>
                      <a:pt x="134" y="1"/>
                    </a:lnTo>
                    <a:lnTo>
                      <a:pt x="149" y="0"/>
                    </a:lnTo>
                    <a:close/>
                    <a:moveTo>
                      <a:pt x="489" y="1644"/>
                    </a:moveTo>
                    <a:lnTo>
                      <a:pt x="500" y="1644"/>
                    </a:lnTo>
                    <a:lnTo>
                      <a:pt x="510" y="1646"/>
                    </a:lnTo>
                    <a:lnTo>
                      <a:pt x="519" y="1649"/>
                    </a:lnTo>
                    <a:lnTo>
                      <a:pt x="528" y="1652"/>
                    </a:lnTo>
                    <a:lnTo>
                      <a:pt x="537" y="1657"/>
                    </a:lnTo>
                    <a:lnTo>
                      <a:pt x="545" y="1661"/>
                    </a:lnTo>
                    <a:lnTo>
                      <a:pt x="553" y="1667"/>
                    </a:lnTo>
                    <a:lnTo>
                      <a:pt x="559" y="1674"/>
                    </a:lnTo>
                    <a:lnTo>
                      <a:pt x="566" y="1680"/>
                    </a:lnTo>
                    <a:lnTo>
                      <a:pt x="572" y="1687"/>
                    </a:lnTo>
                    <a:lnTo>
                      <a:pt x="576" y="1696"/>
                    </a:lnTo>
                    <a:lnTo>
                      <a:pt x="581" y="1704"/>
                    </a:lnTo>
                    <a:lnTo>
                      <a:pt x="584" y="1713"/>
                    </a:lnTo>
                    <a:lnTo>
                      <a:pt x="586" y="1723"/>
                    </a:lnTo>
                    <a:lnTo>
                      <a:pt x="588" y="1732"/>
                    </a:lnTo>
                    <a:lnTo>
                      <a:pt x="589" y="1742"/>
                    </a:lnTo>
                    <a:lnTo>
                      <a:pt x="588" y="1753"/>
                    </a:lnTo>
                    <a:lnTo>
                      <a:pt x="586" y="1763"/>
                    </a:lnTo>
                    <a:lnTo>
                      <a:pt x="584" y="1772"/>
                    </a:lnTo>
                    <a:lnTo>
                      <a:pt x="581" y="1781"/>
                    </a:lnTo>
                    <a:lnTo>
                      <a:pt x="576" y="1790"/>
                    </a:lnTo>
                    <a:lnTo>
                      <a:pt x="572" y="1798"/>
                    </a:lnTo>
                    <a:lnTo>
                      <a:pt x="566" y="1805"/>
                    </a:lnTo>
                    <a:lnTo>
                      <a:pt x="559" y="1813"/>
                    </a:lnTo>
                    <a:lnTo>
                      <a:pt x="553" y="1818"/>
                    </a:lnTo>
                    <a:lnTo>
                      <a:pt x="545" y="1824"/>
                    </a:lnTo>
                    <a:lnTo>
                      <a:pt x="537" y="1829"/>
                    </a:lnTo>
                    <a:lnTo>
                      <a:pt x="528" y="1833"/>
                    </a:lnTo>
                    <a:lnTo>
                      <a:pt x="519" y="1836"/>
                    </a:lnTo>
                    <a:lnTo>
                      <a:pt x="510" y="1838"/>
                    </a:lnTo>
                    <a:lnTo>
                      <a:pt x="500" y="1841"/>
                    </a:lnTo>
                    <a:lnTo>
                      <a:pt x="489" y="1841"/>
                    </a:lnTo>
                    <a:lnTo>
                      <a:pt x="480" y="1841"/>
                    </a:lnTo>
                    <a:lnTo>
                      <a:pt x="470" y="1838"/>
                    </a:lnTo>
                    <a:lnTo>
                      <a:pt x="461" y="1836"/>
                    </a:lnTo>
                    <a:lnTo>
                      <a:pt x="452" y="1833"/>
                    </a:lnTo>
                    <a:lnTo>
                      <a:pt x="443" y="1829"/>
                    </a:lnTo>
                    <a:lnTo>
                      <a:pt x="435" y="1824"/>
                    </a:lnTo>
                    <a:lnTo>
                      <a:pt x="427" y="1818"/>
                    </a:lnTo>
                    <a:lnTo>
                      <a:pt x="420" y="1813"/>
                    </a:lnTo>
                    <a:lnTo>
                      <a:pt x="414" y="1805"/>
                    </a:lnTo>
                    <a:lnTo>
                      <a:pt x="408" y="1798"/>
                    </a:lnTo>
                    <a:lnTo>
                      <a:pt x="404" y="1790"/>
                    </a:lnTo>
                    <a:lnTo>
                      <a:pt x="399" y="1781"/>
                    </a:lnTo>
                    <a:lnTo>
                      <a:pt x="396" y="1772"/>
                    </a:lnTo>
                    <a:lnTo>
                      <a:pt x="393" y="1763"/>
                    </a:lnTo>
                    <a:lnTo>
                      <a:pt x="392" y="1753"/>
                    </a:lnTo>
                    <a:lnTo>
                      <a:pt x="391" y="1742"/>
                    </a:lnTo>
                    <a:lnTo>
                      <a:pt x="392" y="1732"/>
                    </a:lnTo>
                    <a:lnTo>
                      <a:pt x="393" y="1723"/>
                    </a:lnTo>
                    <a:lnTo>
                      <a:pt x="396" y="1713"/>
                    </a:lnTo>
                    <a:lnTo>
                      <a:pt x="399" y="1704"/>
                    </a:lnTo>
                    <a:lnTo>
                      <a:pt x="404" y="1696"/>
                    </a:lnTo>
                    <a:lnTo>
                      <a:pt x="408" y="1687"/>
                    </a:lnTo>
                    <a:lnTo>
                      <a:pt x="414" y="1680"/>
                    </a:lnTo>
                    <a:lnTo>
                      <a:pt x="420" y="1674"/>
                    </a:lnTo>
                    <a:lnTo>
                      <a:pt x="427" y="1667"/>
                    </a:lnTo>
                    <a:lnTo>
                      <a:pt x="435" y="1661"/>
                    </a:lnTo>
                    <a:lnTo>
                      <a:pt x="443" y="1657"/>
                    </a:lnTo>
                    <a:lnTo>
                      <a:pt x="452" y="1652"/>
                    </a:lnTo>
                    <a:lnTo>
                      <a:pt x="461" y="1649"/>
                    </a:lnTo>
                    <a:lnTo>
                      <a:pt x="470" y="1646"/>
                    </a:lnTo>
                    <a:lnTo>
                      <a:pt x="480" y="1644"/>
                    </a:lnTo>
                    <a:lnTo>
                      <a:pt x="489" y="1644"/>
                    </a:lnTo>
                    <a:close/>
                    <a:moveTo>
                      <a:pt x="66" y="317"/>
                    </a:moveTo>
                    <a:lnTo>
                      <a:pt x="900" y="317"/>
                    </a:lnTo>
                    <a:lnTo>
                      <a:pt x="900" y="1566"/>
                    </a:lnTo>
                    <a:lnTo>
                      <a:pt x="66" y="1566"/>
                    </a:lnTo>
                    <a:lnTo>
                      <a:pt x="66" y="317"/>
                    </a:lnTo>
                    <a:close/>
                    <a:moveTo>
                      <a:pt x="415" y="135"/>
                    </a:moveTo>
                    <a:lnTo>
                      <a:pt x="553" y="135"/>
                    </a:lnTo>
                    <a:lnTo>
                      <a:pt x="557" y="135"/>
                    </a:lnTo>
                    <a:lnTo>
                      <a:pt x="560" y="138"/>
                    </a:lnTo>
                    <a:lnTo>
                      <a:pt x="565" y="139"/>
                    </a:lnTo>
                    <a:lnTo>
                      <a:pt x="567" y="142"/>
                    </a:lnTo>
                    <a:lnTo>
                      <a:pt x="571" y="146"/>
                    </a:lnTo>
                    <a:lnTo>
                      <a:pt x="573" y="149"/>
                    </a:lnTo>
                    <a:lnTo>
                      <a:pt x="574" y="152"/>
                    </a:lnTo>
                    <a:lnTo>
                      <a:pt x="574" y="157"/>
                    </a:lnTo>
                    <a:lnTo>
                      <a:pt x="574" y="157"/>
                    </a:lnTo>
                    <a:lnTo>
                      <a:pt x="574" y="161"/>
                    </a:lnTo>
                    <a:lnTo>
                      <a:pt x="573" y="166"/>
                    </a:lnTo>
                    <a:lnTo>
                      <a:pt x="571" y="169"/>
                    </a:lnTo>
                    <a:lnTo>
                      <a:pt x="567" y="173"/>
                    </a:lnTo>
                    <a:lnTo>
                      <a:pt x="565" y="175"/>
                    </a:lnTo>
                    <a:lnTo>
                      <a:pt x="560" y="177"/>
                    </a:lnTo>
                    <a:lnTo>
                      <a:pt x="557" y="178"/>
                    </a:lnTo>
                    <a:lnTo>
                      <a:pt x="553" y="178"/>
                    </a:lnTo>
                    <a:lnTo>
                      <a:pt x="415" y="178"/>
                    </a:lnTo>
                    <a:lnTo>
                      <a:pt x="410" y="178"/>
                    </a:lnTo>
                    <a:lnTo>
                      <a:pt x="406" y="177"/>
                    </a:lnTo>
                    <a:lnTo>
                      <a:pt x="402" y="175"/>
                    </a:lnTo>
                    <a:lnTo>
                      <a:pt x="399" y="173"/>
                    </a:lnTo>
                    <a:lnTo>
                      <a:pt x="397" y="169"/>
                    </a:lnTo>
                    <a:lnTo>
                      <a:pt x="394" y="166"/>
                    </a:lnTo>
                    <a:lnTo>
                      <a:pt x="393" y="161"/>
                    </a:lnTo>
                    <a:lnTo>
                      <a:pt x="392" y="157"/>
                    </a:lnTo>
                    <a:lnTo>
                      <a:pt x="392" y="157"/>
                    </a:lnTo>
                    <a:lnTo>
                      <a:pt x="393" y="152"/>
                    </a:lnTo>
                    <a:lnTo>
                      <a:pt x="394" y="149"/>
                    </a:lnTo>
                    <a:lnTo>
                      <a:pt x="397" y="146"/>
                    </a:lnTo>
                    <a:lnTo>
                      <a:pt x="399" y="142"/>
                    </a:lnTo>
                    <a:lnTo>
                      <a:pt x="402" y="139"/>
                    </a:lnTo>
                    <a:lnTo>
                      <a:pt x="406" y="138"/>
                    </a:lnTo>
                    <a:lnTo>
                      <a:pt x="410" y="135"/>
                    </a:lnTo>
                    <a:lnTo>
                      <a:pt x="415" y="135"/>
                    </a:lnTo>
                    <a:close/>
                    <a:moveTo>
                      <a:pt x="320" y="133"/>
                    </a:moveTo>
                    <a:lnTo>
                      <a:pt x="324" y="134"/>
                    </a:lnTo>
                    <a:lnTo>
                      <a:pt x="329" y="135"/>
                    </a:lnTo>
                    <a:lnTo>
                      <a:pt x="334" y="138"/>
                    </a:lnTo>
                    <a:lnTo>
                      <a:pt x="337" y="140"/>
                    </a:lnTo>
                    <a:lnTo>
                      <a:pt x="339" y="143"/>
                    </a:lnTo>
                    <a:lnTo>
                      <a:pt x="341" y="147"/>
                    </a:lnTo>
                    <a:lnTo>
                      <a:pt x="343" y="151"/>
                    </a:lnTo>
                    <a:lnTo>
                      <a:pt x="343" y="156"/>
                    </a:lnTo>
                    <a:lnTo>
                      <a:pt x="343" y="160"/>
                    </a:lnTo>
                    <a:lnTo>
                      <a:pt x="341" y="165"/>
                    </a:lnTo>
                    <a:lnTo>
                      <a:pt x="339" y="169"/>
                    </a:lnTo>
                    <a:lnTo>
                      <a:pt x="337" y="172"/>
                    </a:lnTo>
                    <a:lnTo>
                      <a:pt x="334" y="175"/>
                    </a:lnTo>
                    <a:lnTo>
                      <a:pt x="329" y="177"/>
                    </a:lnTo>
                    <a:lnTo>
                      <a:pt x="324" y="178"/>
                    </a:lnTo>
                    <a:lnTo>
                      <a:pt x="320" y="178"/>
                    </a:lnTo>
                    <a:lnTo>
                      <a:pt x="315" y="178"/>
                    </a:lnTo>
                    <a:lnTo>
                      <a:pt x="311" y="177"/>
                    </a:lnTo>
                    <a:lnTo>
                      <a:pt x="308" y="175"/>
                    </a:lnTo>
                    <a:lnTo>
                      <a:pt x="304" y="172"/>
                    </a:lnTo>
                    <a:lnTo>
                      <a:pt x="302" y="169"/>
                    </a:lnTo>
                    <a:lnTo>
                      <a:pt x="300" y="165"/>
                    </a:lnTo>
                    <a:lnTo>
                      <a:pt x="299" y="160"/>
                    </a:lnTo>
                    <a:lnTo>
                      <a:pt x="297" y="156"/>
                    </a:lnTo>
                    <a:lnTo>
                      <a:pt x="299" y="151"/>
                    </a:lnTo>
                    <a:lnTo>
                      <a:pt x="300" y="147"/>
                    </a:lnTo>
                    <a:lnTo>
                      <a:pt x="302" y="143"/>
                    </a:lnTo>
                    <a:lnTo>
                      <a:pt x="304" y="140"/>
                    </a:lnTo>
                    <a:lnTo>
                      <a:pt x="308" y="138"/>
                    </a:lnTo>
                    <a:lnTo>
                      <a:pt x="311" y="135"/>
                    </a:lnTo>
                    <a:lnTo>
                      <a:pt x="315" y="134"/>
                    </a:lnTo>
                    <a:lnTo>
                      <a:pt x="320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330" name="Freeform 215"/>
              <p:cNvSpPr>
                <a:spLocks noEditPoints="1"/>
              </p:cNvSpPr>
              <p:nvPr/>
            </p:nvSpPr>
            <p:spPr bwMode="auto">
              <a:xfrm>
                <a:off x="1191263" y="4664315"/>
                <a:ext cx="115978" cy="108243"/>
              </a:xfrm>
              <a:custGeom>
                <a:avLst/>
                <a:gdLst>
                  <a:gd name="T0" fmla="*/ 12 w 71"/>
                  <a:gd name="T1" fmla="*/ 0 h 71"/>
                  <a:gd name="T2" fmla="*/ 60 w 71"/>
                  <a:gd name="T3" fmla="*/ 0 h 71"/>
                  <a:gd name="T4" fmla="*/ 65 w 71"/>
                  <a:gd name="T5" fmla="*/ 2 h 71"/>
                  <a:gd name="T6" fmla="*/ 68 w 71"/>
                  <a:gd name="T7" fmla="*/ 4 h 71"/>
                  <a:gd name="T8" fmla="*/ 70 w 71"/>
                  <a:gd name="T9" fmla="*/ 7 h 71"/>
                  <a:gd name="T10" fmla="*/ 71 w 71"/>
                  <a:gd name="T11" fmla="*/ 12 h 71"/>
                  <a:gd name="T12" fmla="*/ 71 w 71"/>
                  <a:gd name="T13" fmla="*/ 60 h 71"/>
                  <a:gd name="T14" fmla="*/ 70 w 71"/>
                  <a:gd name="T15" fmla="*/ 64 h 71"/>
                  <a:gd name="T16" fmla="*/ 68 w 71"/>
                  <a:gd name="T17" fmla="*/ 67 h 71"/>
                  <a:gd name="T18" fmla="*/ 65 w 71"/>
                  <a:gd name="T19" fmla="*/ 69 h 71"/>
                  <a:gd name="T20" fmla="*/ 60 w 71"/>
                  <a:gd name="T21" fmla="*/ 71 h 71"/>
                  <a:gd name="T22" fmla="*/ 12 w 71"/>
                  <a:gd name="T23" fmla="*/ 71 h 71"/>
                  <a:gd name="T24" fmla="*/ 7 w 71"/>
                  <a:gd name="T25" fmla="*/ 69 h 71"/>
                  <a:gd name="T26" fmla="*/ 4 w 71"/>
                  <a:gd name="T27" fmla="*/ 67 h 71"/>
                  <a:gd name="T28" fmla="*/ 1 w 71"/>
                  <a:gd name="T29" fmla="*/ 64 h 71"/>
                  <a:gd name="T30" fmla="*/ 0 w 71"/>
                  <a:gd name="T31" fmla="*/ 60 h 71"/>
                  <a:gd name="T32" fmla="*/ 0 w 71"/>
                  <a:gd name="T33" fmla="*/ 12 h 71"/>
                  <a:gd name="T34" fmla="*/ 1 w 71"/>
                  <a:gd name="T35" fmla="*/ 7 h 71"/>
                  <a:gd name="T36" fmla="*/ 4 w 71"/>
                  <a:gd name="T37" fmla="*/ 4 h 71"/>
                  <a:gd name="T38" fmla="*/ 7 w 71"/>
                  <a:gd name="T39" fmla="*/ 2 h 71"/>
                  <a:gd name="T40" fmla="*/ 12 w 71"/>
                  <a:gd name="T41" fmla="*/ 0 h 71"/>
                  <a:gd name="T42" fmla="*/ 17 w 71"/>
                  <a:gd name="T43" fmla="*/ 8 h 71"/>
                  <a:gd name="T44" fmla="*/ 55 w 71"/>
                  <a:gd name="T45" fmla="*/ 8 h 71"/>
                  <a:gd name="T46" fmla="*/ 58 w 71"/>
                  <a:gd name="T47" fmla="*/ 10 h 71"/>
                  <a:gd name="T48" fmla="*/ 60 w 71"/>
                  <a:gd name="T49" fmla="*/ 11 h 71"/>
                  <a:gd name="T50" fmla="*/ 62 w 71"/>
                  <a:gd name="T51" fmla="*/ 14 h 71"/>
                  <a:gd name="T52" fmla="*/ 62 w 71"/>
                  <a:gd name="T53" fmla="*/ 17 h 71"/>
                  <a:gd name="T54" fmla="*/ 62 w 71"/>
                  <a:gd name="T55" fmla="*/ 55 h 71"/>
                  <a:gd name="T56" fmla="*/ 62 w 71"/>
                  <a:gd name="T57" fmla="*/ 57 h 71"/>
                  <a:gd name="T58" fmla="*/ 60 w 71"/>
                  <a:gd name="T59" fmla="*/ 60 h 71"/>
                  <a:gd name="T60" fmla="*/ 58 w 71"/>
                  <a:gd name="T61" fmla="*/ 61 h 71"/>
                  <a:gd name="T62" fmla="*/ 55 w 71"/>
                  <a:gd name="T63" fmla="*/ 63 h 71"/>
                  <a:gd name="T64" fmla="*/ 17 w 71"/>
                  <a:gd name="T65" fmla="*/ 63 h 71"/>
                  <a:gd name="T66" fmla="*/ 14 w 71"/>
                  <a:gd name="T67" fmla="*/ 61 h 71"/>
                  <a:gd name="T68" fmla="*/ 12 w 71"/>
                  <a:gd name="T69" fmla="*/ 60 h 71"/>
                  <a:gd name="T70" fmla="*/ 9 w 71"/>
                  <a:gd name="T71" fmla="*/ 57 h 71"/>
                  <a:gd name="T72" fmla="*/ 9 w 71"/>
                  <a:gd name="T73" fmla="*/ 55 h 71"/>
                  <a:gd name="T74" fmla="*/ 9 w 71"/>
                  <a:gd name="T75" fmla="*/ 17 h 71"/>
                  <a:gd name="T76" fmla="*/ 9 w 71"/>
                  <a:gd name="T77" fmla="*/ 14 h 71"/>
                  <a:gd name="T78" fmla="*/ 12 w 71"/>
                  <a:gd name="T79" fmla="*/ 11 h 71"/>
                  <a:gd name="T80" fmla="*/ 14 w 71"/>
                  <a:gd name="T81" fmla="*/ 10 h 71"/>
                  <a:gd name="T82" fmla="*/ 17 w 71"/>
                  <a:gd name="T83" fmla="*/ 8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1" h="71">
                    <a:moveTo>
                      <a:pt x="12" y="0"/>
                    </a:moveTo>
                    <a:lnTo>
                      <a:pt x="60" y="0"/>
                    </a:lnTo>
                    <a:lnTo>
                      <a:pt x="65" y="2"/>
                    </a:lnTo>
                    <a:lnTo>
                      <a:pt x="68" y="4"/>
                    </a:lnTo>
                    <a:lnTo>
                      <a:pt x="70" y="7"/>
                    </a:lnTo>
                    <a:lnTo>
                      <a:pt x="71" y="12"/>
                    </a:lnTo>
                    <a:lnTo>
                      <a:pt x="71" y="60"/>
                    </a:lnTo>
                    <a:lnTo>
                      <a:pt x="70" y="64"/>
                    </a:lnTo>
                    <a:lnTo>
                      <a:pt x="68" y="67"/>
                    </a:lnTo>
                    <a:lnTo>
                      <a:pt x="65" y="69"/>
                    </a:lnTo>
                    <a:lnTo>
                      <a:pt x="60" y="71"/>
                    </a:lnTo>
                    <a:lnTo>
                      <a:pt x="12" y="71"/>
                    </a:lnTo>
                    <a:lnTo>
                      <a:pt x="7" y="69"/>
                    </a:lnTo>
                    <a:lnTo>
                      <a:pt x="4" y="67"/>
                    </a:lnTo>
                    <a:lnTo>
                      <a:pt x="1" y="64"/>
                    </a:lnTo>
                    <a:lnTo>
                      <a:pt x="0" y="60"/>
                    </a:lnTo>
                    <a:lnTo>
                      <a:pt x="0" y="12"/>
                    </a:lnTo>
                    <a:lnTo>
                      <a:pt x="1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12" y="0"/>
                    </a:lnTo>
                    <a:close/>
                    <a:moveTo>
                      <a:pt x="17" y="8"/>
                    </a:moveTo>
                    <a:lnTo>
                      <a:pt x="55" y="8"/>
                    </a:lnTo>
                    <a:lnTo>
                      <a:pt x="58" y="10"/>
                    </a:lnTo>
                    <a:lnTo>
                      <a:pt x="60" y="11"/>
                    </a:lnTo>
                    <a:lnTo>
                      <a:pt x="62" y="14"/>
                    </a:lnTo>
                    <a:lnTo>
                      <a:pt x="62" y="17"/>
                    </a:lnTo>
                    <a:lnTo>
                      <a:pt x="62" y="55"/>
                    </a:lnTo>
                    <a:lnTo>
                      <a:pt x="62" y="57"/>
                    </a:lnTo>
                    <a:lnTo>
                      <a:pt x="60" y="60"/>
                    </a:lnTo>
                    <a:lnTo>
                      <a:pt x="58" y="61"/>
                    </a:lnTo>
                    <a:lnTo>
                      <a:pt x="55" y="63"/>
                    </a:lnTo>
                    <a:lnTo>
                      <a:pt x="17" y="63"/>
                    </a:lnTo>
                    <a:lnTo>
                      <a:pt x="14" y="61"/>
                    </a:lnTo>
                    <a:lnTo>
                      <a:pt x="12" y="60"/>
                    </a:lnTo>
                    <a:lnTo>
                      <a:pt x="9" y="57"/>
                    </a:lnTo>
                    <a:lnTo>
                      <a:pt x="9" y="55"/>
                    </a:lnTo>
                    <a:lnTo>
                      <a:pt x="9" y="17"/>
                    </a:lnTo>
                    <a:lnTo>
                      <a:pt x="9" y="14"/>
                    </a:lnTo>
                    <a:lnTo>
                      <a:pt x="12" y="11"/>
                    </a:lnTo>
                    <a:lnTo>
                      <a:pt x="14" y="10"/>
                    </a:lnTo>
                    <a:lnTo>
                      <a:pt x="17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341" name="TextBox 340"/>
            <p:cNvSpPr txBox="1"/>
            <p:nvPr>
              <p:custDataLst>
                <p:tags r:id="rId4"/>
              </p:custDataLst>
            </p:nvPr>
          </p:nvSpPr>
          <p:spPr>
            <a:xfrm>
              <a:off x="4612223" y="5168085"/>
              <a:ext cx="1672596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US" sz="1000" b="1" dirty="0" smtClean="0">
                  <a:solidFill>
                    <a:srgbClr val="002060"/>
                  </a:solidFill>
                </a:rPr>
                <a:t>+32 2 729 3629</a:t>
              </a:r>
            </a:p>
            <a:p>
              <a:r>
                <a:rPr lang="en-US" sz="1000" b="1" dirty="0" smtClean="0">
                  <a:solidFill>
                    <a:srgbClr val="002060"/>
                  </a:solidFill>
                </a:rPr>
                <a:t>+32 2 8013 902</a:t>
              </a:r>
              <a:endParaRPr lang="en-US" sz="1000" b="1" dirty="0">
                <a:solidFill>
                  <a:srgbClr val="002060"/>
                </a:solidFill>
              </a:endParaRPr>
            </a:p>
          </p:txBody>
        </p:sp>
      </p:grpSp>
      <p:cxnSp>
        <p:nvCxnSpPr>
          <p:cNvPr id="354" name="Straight Connector 353"/>
          <p:cNvCxnSpPr/>
          <p:nvPr/>
        </p:nvCxnSpPr>
        <p:spPr>
          <a:xfrm flipV="1">
            <a:off x="6179923" y="4102001"/>
            <a:ext cx="0" cy="285544"/>
          </a:xfrm>
          <a:prstGeom prst="line">
            <a:avLst/>
          </a:prstGeom>
          <a:ln w="3175">
            <a:solidFill>
              <a:schemeClr val="bg1">
                <a:lumMod val="75000"/>
                <a:alpha val="48000"/>
              </a:schemeClr>
            </a:solidFill>
          </a:ln>
          <a:effectLst>
            <a:outerShdw blurRad="38100" algn="ctr" rotWithShape="0">
              <a:schemeClr val="tx1">
                <a:alpha val="44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5"/>
          <p:cNvSpPr/>
          <p:nvPr/>
        </p:nvSpPr>
        <p:spPr bwMode="auto">
          <a:xfrm rot="20847310">
            <a:off x="1004886" y="3856038"/>
            <a:ext cx="125412" cy="757237"/>
          </a:xfrm>
          <a:custGeom>
            <a:avLst/>
            <a:gdLst>
              <a:gd name="connsiteX0" fmla="*/ 0 w 152400"/>
              <a:gd name="connsiteY0" fmla="*/ 0 h 607075"/>
              <a:gd name="connsiteX1" fmla="*/ 152400 w 152400"/>
              <a:gd name="connsiteY1" fmla="*/ 0 h 607075"/>
              <a:gd name="connsiteX2" fmla="*/ 152400 w 152400"/>
              <a:gd name="connsiteY2" fmla="*/ 607075 h 607075"/>
              <a:gd name="connsiteX3" fmla="*/ 0 w 152400"/>
              <a:gd name="connsiteY3" fmla="*/ 607075 h 607075"/>
              <a:gd name="connsiteX4" fmla="*/ 0 w 152400"/>
              <a:gd name="connsiteY4" fmla="*/ 0 h 607075"/>
              <a:gd name="connsiteX0" fmla="*/ 0 w 152400"/>
              <a:gd name="connsiteY0" fmla="*/ 0 h 607075"/>
              <a:gd name="connsiteX1" fmla="*/ 152400 w 152400"/>
              <a:gd name="connsiteY1" fmla="*/ 0 h 607075"/>
              <a:gd name="connsiteX2" fmla="*/ 152400 w 152400"/>
              <a:gd name="connsiteY2" fmla="*/ 607075 h 607075"/>
              <a:gd name="connsiteX3" fmla="*/ 0 w 152400"/>
              <a:gd name="connsiteY3" fmla="*/ 607075 h 607075"/>
              <a:gd name="connsiteX4" fmla="*/ 42863 w 152400"/>
              <a:gd name="connsiteY4" fmla="*/ 107013 h 607075"/>
              <a:gd name="connsiteX5" fmla="*/ 0 w 152400"/>
              <a:gd name="connsiteY5" fmla="*/ 0 h 607075"/>
              <a:gd name="connsiteX0" fmla="*/ 0 w 152400"/>
              <a:gd name="connsiteY0" fmla="*/ 0 h 607075"/>
              <a:gd name="connsiteX1" fmla="*/ 152400 w 152400"/>
              <a:gd name="connsiteY1" fmla="*/ 0 h 607075"/>
              <a:gd name="connsiteX2" fmla="*/ 90488 w 152400"/>
              <a:gd name="connsiteY2" fmla="*/ 111775 h 607075"/>
              <a:gd name="connsiteX3" fmla="*/ 152400 w 152400"/>
              <a:gd name="connsiteY3" fmla="*/ 607075 h 607075"/>
              <a:gd name="connsiteX4" fmla="*/ 0 w 152400"/>
              <a:gd name="connsiteY4" fmla="*/ 607075 h 607075"/>
              <a:gd name="connsiteX5" fmla="*/ 42863 w 152400"/>
              <a:gd name="connsiteY5" fmla="*/ 107013 h 607075"/>
              <a:gd name="connsiteX6" fmla="*/ 0 w 152400"/>
              <a:gd name="connsiteY6" fmla="*/ 0 h 607075"/>
              <a:gd name="connsiteX0" fmla="*/ 0 w 152400"/>
              <a:gd name="connsiteY0" fmla="*/ 4763 h 611838"/>
              <a:gd name="connsiteX1" fmla="*/ 116681 w 152400"/>
              <a:gd name="connsiteY1" fmla="*/ 0 h 611838"/>
              <a:gd name="connsiteX2" fmla="*/ 90488 w 152400"/>
              <a:gd name="connsiteY2" fmla="*/ 116538 h 611838"/>
              <a:gd name="connsiteX3" fmla="*/ 152400 w 152400"/>
              <a:gd name="connsiteY3" fmla="*/ 611838 h 611838"/>
              <a:gd name="connsiteX4" fmla="*/ 0 w 152400"/>
              <a:gd name="connsiteY4" fmla="*/ 611838 h 611838"/>
              <a:gd name="connsiteX5" fmla="*/ 42863 w 152400"/>
              <a:gd name="connsiteY5" fmla="*/ 111776 h 611838"/>
              <a:gd name="connsiteX6" fmla="*/ 0 w 152400"/>
              <a:gd name="connsiteY6" fmla="*/ 4763 h 611838"/>
              <a:gd name="connsiteX0" fmla="*/ 7144 w 152400"/>
              <a:gd name="connsiteY0" fmla="*/ 4763 h 611838"/>
              <a:gd name="connsiteX1" fmla="*/ 116681 w 152400"/>
              <a:gd name="connsiteY1" fmla="*/ 0 h 611838"/>
              <a:gd name="connsiteX2" fmla="*/ 90488 w 152400"/>
              <a:gd name="connsiteY2" fmla="*/ 116538 h 611838"/>
              <a:gd name="connsiteX3" fmla="*/ 152400 w 152400"/>
              <a:gd name="connsiteY3" fmla="*/ 611838 h 611838"/>
              <a:gd name="connsiteX4" fmla="*/ 0 w 152400"/>
              <a:gd name="connsiteY4" fmla="*/ 611838 h 611838"/>
              <a:gd name="connsiteX5" fmla="*/ 42863 w 152400"/>
              <a:gd name="connsiteY5" fmla="*/ 111776 h 611838"/>
              <a:gd name="connsiteX6" fmla="*/ 7144 w 152400"/>
              <a:gd name="connsiteY6" fmla="*/ 4763 h 611838"/>
              <a:gd name="connsiteX0" fmla="*/ 7144 w 152400"/>
              <a:gd name="connsiteY0" fmla="*/ 12253 h 619328"/>
              <a:gd name="connsiteX1" fmla="*/ 116681 w 152400"/>
              <a:gd name="connsiteY1" fmla="*/ 7490 h 619328"/>
              <a:gd name="connsiteX2" fmla="*/ 90488 w 152400"/>
              <a:gd name="connsiteY2" fmla="*/ 124028 h 619328"/>
              <a:gd name="connsiteX3" fmla="*/ 152400 w 152400"/>
              <a:gd name="connsiteY3" fmla="*/ 619328 h 619328"/>
              <a:gd name="connsiteX4" fmla="*/ 0 w 152400"/>
              <a:gd name="connsiteY4" fmla="*/ 619328 h 619328"/>
              <a:gd name="connsiteX5" fmla="*/ 42863 w 152400"/>
              <a:gd name="connsiteY5" fmla="*/ 119266 h 619328"/>
              <a:gd name="connsiteX6" fmla="*/ 7144 w 152400"/>
              <a:gd name="connsiteY6" fmla="*/ 12253 h 619328"/>
              <a:gd name="connsiteX0" fmla="*/ 7144 w 152400"/>
              <a:gd name="connsiteY0" fmla="*/ 15051 h 622126"/>
              <a:gd name="connsiteX1" fmla="*/ 116681 w 152400"/>
              <a:gd name="connsiteY1" fmla="*/ 10288 h 622126"/>
              <a:gd name="connsiteX2" fmla="*/ 90488 w 152400"/>
              <a:gd name="connsiteY2" fmla="*/ 126826 h 622126"/>
              <a:gd name="connsiteX3" fmla="*/ 152400 w 152400"/>
              <a:gd name="connsiteY3" fmla="*/ 622126 h 622126"/>
              <a:gd name="connsiteX4" fmla="*/ 0 w 152400"/>
              <a:gd name="connsiteY4" fmla="*/ 622126 h 622126"/>
              <a:gd name="connsiteX5" fmla="*/ 42863 w 152400"/>
              <a:gd name="connsiteY5" fmla="*/ 122064 h 622126"/>
              <a:gd name="connsiteX6" fmla="*/ 7144 w 152400"/>
              <a:gd name="connsiteY6" fmla="*/ 15051 h 622126"/>
              <a:gd name="connsiteX0" fmla="*/ 7144 w 152400"/>
              <a:gd name="connsiteY0" fmla="*/ 15051 h 622126"/>
              <a:gd name="connsiteX1" fmla="*/ 116681 w 152400"/>
              <a:gd name="connsiteY1" fmla="*/ 10288 h 622126"/>
              <a:gd name="connsiteX2" fmla="*/ 90488 w 152400"/>
              <a:gd name="connsiteY2" fmla="*/ 126826 h 622126"/>
              <a:gd name="connsiteX3" fmla="*/ 152400 w 152400"/>
              <a:gd name="connsiteY3" fmla="*/ 622126 h 622126"/>
              <a:gd name="connsiteX4" fmla="*/ 0 w 152400"/>
              <a:gd name="connsiteY4" fmla="*/ 622126 h 622126"/>
              <a:gd name="connsiteX5" fmla="*/ 42863 w 152400"/>
              <a:gd name="connsiteY5" fmla="*/ 122064 h 622126"/>
              <a:gd name="connsiteX6" fmla="*/ 7144 w 152400"/>
              <a:gd name="connsiteY6" fmla="*/ 15051 h 622126"/>
              <a:gd name="connsiteX0" fmla="*/ 7144 w 152400"/>
              <a:gd name="connsiteY0" fmla="*/ 15051 h 622126"/>
              <a:gd name="connsiteX1" fmla="*/ 116681 w 152400"/>
              <a:gd name="connsiteY1" fmla="*/ 10288 h 622126"/>
              <a:gd name="connsiteX2" fmla="*/ 90488 w 152400"/>
              <a:gd name="connsiteY2" fmla="*/ 126826 h 622126"/>
              <a:gd name="connsiteX3" fmla="*/ 152400 w 152400"/>
              <a:gd name="connsiteY3" fmla="*/ 622126 h 622126"/>
              <a:gd name="connsiteX4" fmla="*/ 0 w 152400"/>
              <a:gd name="connsiteY4" fmla="*/ 622126 h 622126"/>
              <a:gd name="connsiteX5" fmla="*/ 42863 w 152400"/>
              <a:gd name="connsiteY5" fmla="*/ 122064 h 622126"/>
              <a:gd name="connsiteX6" fmla="*/ 7144 w 152400"/>
              <a:gd name="connsiteY6" fmla="*/ 15051 h 622126"/>
              <a:gd name="connsiteX0" fmla="*/ 7144 w 152400"/>
              <a:gd name="connsiteY0" fmla="*/ 15051 h 622126"/>
              <a:gd name="connsiteX1" fmla="*/ 116681 w 152400"/>
              <a:gd name="connsiteY1" fmla="*/ 10288 h 622126"/>
              <a:gd name="connsiteX2" fmla="*/ 90488 w 152400"/>
              <a:gd name="connsiteY2" fmla="*/ 126826 h 622126"/>
              <a:gd name="connsiteX3" fmla="*/ 152400 w 152400"/>
              <a:gd name="connsiteY3" fmla="*/ 622126 h 622126"/>
              <a:gd name="connsiteX4" fmla="*/ 0 w 152400"/>
              <a:gd name="connsiteY4" fmla="*/ 622126 h 622126"/>
              <a:gd name="connsiteX5" fmla="*/ 42863 w 152400"/>
              <a:gd name="connsiteY5" fmla="*/ 122064 h 622126"/>
              <a:gd name="connsiteX6" fmla="*/ 7144 w 152400"/>
              <a:gd name="connsiteY6" fmla="*/ 15051 h 622126"/>
              <a:gd name="connsiteX0" fmla="*/ 7144 w 152400"/>
              <a:gd name="connsiteY0" fmla="*/ 15051 h 622126"/>
              <a:gd name="connsiteX1" fmla="*/ 116681 w 152400"/>
              <a:gd name="connsiteY1" fmla="*/ 10288 h 622126"/>
              <a:gd name="connsiteX2" fmla="*/ 90488 w 152400"/>
              <a:gd name="connsiteY2" fmla="*/ 126826 h 622126"/>
              <a:gd name="connsiteX3" fmla="*/ 152400 w 152400"/>
              <a:gd name="connsiteY3" fmla="*/ 622126 h 622126"/>
              <a:gd name="connsiteX4" fmla="*/ 0 w 152400"/>
              <a:gd name="connsiteY4" fmla="*/ 622126 h 622126"/>
              <a:gd name="connsiteX5" fmla="*/ 42863 w 152400"/>
              <a:gd name="connsiteY5" fmla="*/ 122064 h 622126"/>
              <a:gd name="connsiteX6" fmla="*/ 7144 w 152400"/>
              <a:gd name="connsiteY6" fmla="*/ 15051 h 622126"/>
              <a:gd name="connsiteX0" fmla="*/ 16669 w 161925"/>
              <a:gd name="connsiteY0" fmla="*/ 15051 h 710232"/>
              <a:gd name="connsiteX1" fmla="*/ 126206 w 161925"/>
              <a:gd name="connsiteY1" fmla="*/ 10288 h 710232"/>
              <a:gd name="connsiteX2" fmla="*/ 100013 w 161925"/>
              <a:gd name="connsiteY2" fmla="*/ 126826 h 710232"/>
              <a:gd name="connsiteX3" fmla="*/ 161925 w 161925"/>
              <a:gd name="connsiteY3" fmla="*/ 622126 h 710232"/>
              <a:gd name="connsiteX4" fmla="*/ 0 w 161925"/>
              <a:gd name="connsiteY4" fmla="*/ 710232 h 710232"/>
              <a:gd name="connsiteX5" fmla="*/ 52388 w 161925"/>
              <a:gd name="connsiteY5" fmla="*/ 122064 h 710232"/>
              <a:gd name="connsiteX6" fmla="*/ 16669 w 161925"/>
              <a:gd name="connsiteY6" fmla="*/ 15051 h 710232"/>
              <a:gd name="connsiteX0" fmla="*/ 16669 w 133350"/>
              <a:gd name="connsiteY0" fmla="*/ 15051 h 710232"/>
              <a:gd name="connsiteX1" fmla="*/ 126206 w 133350"/>
              <a:gd name="connsiteY1" fmla="*/ 10288 h 710232"/>
              <a:gd name="connsiteX2" fmla="*/ 100013 w 133350"/>
              <a:gd name="connsiteY2" fmla="*/ 126826 h 710232"/>
              <a:gd name="connsiteX3" fmla="*/ 133350 w 133350"/>
              <a:gd name="connsiteY3" fmla="*/ 710232 h 710232"/>
              <a:gd name="connsiteX4" fmla="*/ 0 w 133350"/>
              <a:gd name="connsiteY4" fmla="*/ 710232 h 710232"/>
              <a:gd name="connsiteX5" fmla="*/ 52388 w 133350"/>
              <a:gd name="connsiteY5" fmla="*/ 122064 h 710232"/>
              <a:gd name="connsiteX6" fmla="*/ 16669 w 133350"/>
              <a:gd name="connsiteY6" fmla="*/ 15051 h 710232"/>
              <a:gd name="connsiteX0" fmla="*/ 20860 w 137541"/>
              <a:gd name="connsiteY0" fmla="*/ 15051 h 710232"/>
              <a:gd name="connsiteX1" fmla="*/ 130397 w 137541"/>
              <a:gd name="connsiteY1" fmla="*/ 10288 h 710232"/>
              <a:gd name="connsiteX2" fmla="*/ 104204 w 137541"/>
              <a:gd name="connsiteY2" fmla="*/ 126826 h 710232"/>
              <a:gd name="connsiteX3" fmla="*/ 137541 w 137541"/>
              <a:gd name="connsiteY3" fmla="*/ 710232 h 710232"/>
              <a:gd name="connsiteX4" fmla="*/ 4191 w 137541"/>
              <a:gd name="connsiteY4" fmla="*/ 710232 h 710232"/>
              <a:gd name="connsiteX5" fmla="*/ 56579 w 137541"/>
              <a:gd name="connsiteY5" fmla="*/ 122064 h 710232"/>
              <a:gd name="connsiteX6" fmla="*/ 20860 w 137541"/>
              <a:gd name="connsiteY6" fmla="*/ 15051 h 710232"/>
              <a:gd name="connsiteX0" fmla="*/ 20860 w 144500"/>
              <a:gd name="connsiteY0" fmla="*/ 15051 h 710232"/>
              <a:gd name="connsiteX1" fmla="*/ 130397 w 144500"/>
              <a:gd name="connsiteY1" fmla="*/ 10288 h 710232"/>
              <a:gd name="connsiteX2" fmla="*/ 104204 w 144500"/>
              <a:gd name="connsiteY2" fmla="*/ 126826 h 710232"/>
              <a:gd name="connsiteX3" fmla="*/ 137541 w 144500"/>
              <a:gd name="connsiteY3" fmla="*/ 710232 h 710232"/>
              <a:gd name="connsiteX4" fmla="*/ 4191 w 144500"/>
              <a:gd name="connsiteY4" fmla="*/ 710232 h 710232"/>
              <a:gd name="connsiteX5" fmla="*/ 56579 w 144500"/>
              <a:gd name="connsiteY5" fmla="*/ 122064 h 710232"/>
              <a:gd name="connsiteX6" fmla="*/ 20860 w 144500"/>
              <a:gd name="connsiteY6" fmla="*/ 15051 h 710232"/>
              <a:gd name="connsiteX0" fmla="*/ 9843 w 144500"/>
              <a:gd name="connsiteY0" fmla="*/ 20978 h 705142"/>
              <a:gd name="connsiteX1" fmla="*/ 130397 w 144500"/>
              <a:gd name="connsiteY1" fmla="*/ 5198 h 705142"/>
              <a:gd name="connsiteX2" fmla="*/ 104204 w 144500"/>
              <a:gd name="connsiteY2" fmla="*/ 121736 h 705142"/>
              <a:gd name="connsiteX3" fmla="*/ 137541 w 144500"/>
              <a:gd name="connsiteY3" fmla="*/ 705142 h 705142"/>
              <a:gd name="connsiteX4" fmla="*/ 4191 w 144500"/>
              <a:gd name="connsiteY4" fmla="*/ 705142 h 705142"/>
              <a:gd name="connsiteX5" fmla="*/ 56579 w 144500"/>
              <a:gd name="connsiteY5" fmla="*/ 116974 h 705142"/>
              <a:gd name="connsiteX6" fmla="*/ 9843 w 144500"/>
              <a:gd name="connsiteY6" fmla="*/ 20978 h 705142"/>
              <a:gd name="connsiteX0" fmla="*/ 9843 w 144500"/>
              <a:gd name="connsiteY0" fmla="*/ 15052 h 699216"/>
              <a:gd name="connsiteX1" fmla="*/ 141414 w 144500"/>
              <a:gd name="connsiteY1" fmla="*/ 10289 h 699216"/>
              <a:gd name="connsiteX2" fmla="*/ 104204 w 144500"/>
              <a:gd name="connsiteY2" fmla="*/ 115810 h 699216"/>
              <a:gd name="connsiteX3" fmla="*/ 137541 w 144500"/>
              <a:gd name="connsiteY3" fmla="*/ 699216 h 699216"/>
              <a:gd name="connsiteX4" fmla="*/ 4191 w 144500"/>
              <a:gd name="connsiteY4" fmla="*/ 699216 h 699216"/>
              <a:gd name="connsiteX5" fmla="*/ 56579 w 144500"/>
              <a:gd name="connsiteY5" fmla="*/ 111048 h 699216"/>
              <a:gd name="connsiteX6" fmla="*/ 9843 w 144500"/>
              <a:gd name="connsiteY6" fmla="*/ 15052 h 699216"/>
              <a:gd name="connsiteX0" fmla="*/ 9843 w 144500"/>
              <a:gd name="connsiteY0" fmla="*/ 35262 h 719426"/>
              <a:gd name="connsiteX1" fmla="*/ 141414 w 144500"/>
              <a:gd name="connsiteY1" fmla="*/ 30499 h 719426"/>
              <a:gd name="connsiteX2" fmla="*/ 104204 w 144500"/>
              <a:gd name="connsiteY2" fmla="*/ 136020 h 719426"/>
              <a:gd name="connsiteX3" fmla="*/ 137541 w 144500"/>
              <a:gd name="connsiteY3" fmla="*/ 719426 h 719426"/>
              <a:gd name="connsiteX4" fmla="*/ 4191 w 144500"/>
              <a:gd name="connsiteY4" fmla="*/ 719426 h 719426"/>
              <a:gd name="connsiteX5" fmla="*/ 56579 w 144500"/>
              <a:gd name="connsiteY5" fmla="*/ 131258 h 719426"/>
              <a:gd name="connsiteX6" fmla="*/ 9843 w 144500"/>
              <a:gd name="connsiteY6" fmla="*/ 35262 h 719426"/>
              <a:gd name="connsiteX0" fmla="*/ 0 w 134657"/>
              <a:gd name="connsiteY0" fmla="*/ 35262 h 719426"/>
              <a:gd name="connsiteX1" fmla="*/ 131571 w 134657"/>
              <a:gd name="connsiteY1" fmla="*/ 30499 h 719426"/>
              <a:gd name="connsiteX2" fmla="*/ 94361 w 134657"/>
              <a:gd name="connsiteY2" fmla="*/ 136020 h 719426"/>
              <a:gd name="connsiteX3" fmla="*/ 127698 w 134657"/>
              <a:gd name="connsiteY3" fmla="*/ 719426 h 719426"/>
              <a:gd name="connsiteX4" fmla="*/ 16382 w 134657"/>
              <a:gd name="connsiteY4" fmla="*/ 719426 h 719426"/>
              <a:gd name="connsiteX5" fmla="*/ 46736 w 134657"/>
              <a:gd name="connsiteY5" fmla="*/ 131258 h 719426"/>
              <a:gd name="connsiteX6" fmla="*/ 0 w 134657"/>
              <a:gd name="connsiteY6" fmla="*/ 35262 h 719426"/>
              <a:gd name="connsiteX0" fmla="*/ 0 w 139787"/>
              <a:gd name="connsiteY0" fmla="*/ 35262 h 719426"/>
              <a:gd name="connsiteX1" fmla="*/ 131571 w 139787"/>
              <a:gd name="connsiteY1" fmla="*/ 30499 h 719426"/>
              <a:gd name="connsiteX2" fmla="*/ 94361 w 139787"/>
              <a:gd name="connsiteY2" fmla="*/ 136020 h 719426"/>
              <a:gd name="connsiteX3" fmla="*/ 138715 w 139787"/>
              <a:gd name="connsiteY3" fmla="*/ 719426 h 719426"/>
              <a:gd name="connsiteX4" fmla="*/ 16382 w 139787"/>
              <a:gd name="connsiteY4" fmla="*/ 719426 h 719426"/>
              <a:gd name="connsiteX5" fmla="*/ 46736 w 139787"/>
              <a:gd name="connsiteY5" fmla="*/ 131258 h 719426"/>
              <a:gd name="connsiteX6" fmla="*/ 0 w 139787"/>
              <a:gd name="connsiteY6" fmla="*/ 35262 h 719426"/>
              <a:gd name="connsiteX0" fmla="*/ 0 w 134657"/>
              <a:gd name="connsiteY0" fmla="*/ 35262 h 719426"/>
              <a:gd name="connsiteX1" fmla="*/ 131571 w 134657"/>
              <a:gd name="connsiteY1" fmla="*/ 30499 h 719426"/>
              <a:gd name="connsiteX2" fmla="*/ 94361 w 134657"/>
              <a:gd name="connsiteY2" fmla="*/ 136020 h 719426"/>
              <a:gd name="connsiteX3" fmla="*/ 127698 w 134657"/>
              <a:gd name="connsiteY3" fmla="*/ 719426 h 719426"/>
              <a:gd name="connsiteX4" fmla="*/ 16382 w 134657"/>
              <a:gd name="connsiteY4" fmla="*/ 719426 h 719426"/>
              <a:gd name="connsiteX5" fmla="*/ 46736 w 134657"/>
              <a:gd name="connsiteY5" fmla="*/ 131258 h 719426"/>
              <a:gd name="connsiteX6" fmla="*/ 0 w 134657"/>
              <a:gd name="connsiteY6" fmla="*/ 35262 h 719426"/>
              <a:gd name="connsiteX0" fmla="*/ 0 w 132223"/>
              <a:gd name="connsiteY0" fmla="*/ 35262 h 719426"/>
              <a:gd name="connsiteX1" fmla="*/ 131571 w 132223"/>
              <a:gd name="connsiteY1" fmla="*/ 30499 h 719426"/>
              <a:gd name="connsiteX2" fmla="*/ 77836 w 132223"/>
              <a:gd name="connsiteY2" fmla="*/ 136020 h 719426"/>
              <a:gd name="connsiteX3" fmla="*/ 127698 w 132223"/>
              <a:gd name="connsiteY3" fmla="*/ 719426 h 719426"/>
              <a:gd name="connsiteX4" fmla="*/ 16382 w 132223"/>
              <a:gd name="connsiteY4" fmla="*/ 719426 h 719426"/>
              <a:gd name="connsiteX5" fmla="*/ 46736 w 132223"/>
              <a:gd name="connsiteY5" fmla="*/ 131258 h 719426"/>
              <a:gd name="connsiteX6" fmla="*/ 0 w 132223"/>
              <a:gd name="connsiteY6" fmla="*/ 35262 h 719426"/>
              <a:gd name="connsiteX0" fmla="*/ 0 w 131571"/>
              <a:gd name="connsiteY0" fmla="*/ 35262 h 719426"/>
              <a:gd name="connsiteX1" fmla="*/ 131571 w 131571"/>
              <a:gd name="connsiteY1" fmla="*/ 30499 h 719426"/>
              <a:gd name="connsiteX2" fmla="*/ 77836 w 131571"/>
              <a:gd name="connsiteY2" fmla="*/ 136020 h 719426"/>
              <a:gd name="connsiteX3" fmla="*/ 127698 w 131571"/>
              <a:gd name="connsiteY3" fmla="*/ 719426 h 719426"/>
              <a:gd name="connsiteX4" fmla="*/ 16382 w 131571"/>
              <a:gd name="connsiteY4" fmla="*/ 719426 h 719426"/>
              <a:gd name="connsiteX5" fmla="*/ 46736 w 131571"/>
              <a:gd name="connsiteY5" fmla="*/ 131258 h 719426"/>
              <a:gd name="connsiteX6" fmla="*/ 0 w 131571"/>
              <a:gd name="connsiteY6" fmla="*/ 35262 h 719426"/>
              <a:gd name="connsiteX0" fmla="*/ 0 w 127698"/>
              <a:gd name="connsiteY0" fmla="*/ 39004 h 723168"/>
              <a:gd name="connsiteX1" fmla="*/ 126063 w 127698"/>
              <a:gd name="connsiteY1" fmla="*/ 28733 h 723168"/>
              <a:gd name="connsiteX2" fmla="*/ 77836 w 127698"/>
              <a:gd name="connsiteY2" fmla="*/ 139762 h 723168"/>
              <a:gd name="connsiteX3" fmla="*/ 127698 w 127698"/>
              <a:gd name="connsiteY3" fmla="*/ 723168 h 723168"/>
              <a:gd name="connsiteX4" fmla="*/ 16382 w 127698"/>
              <a:gd name="connsiteY4" fmla="*/ 723168 h 723168"/>
              <a:gd name="connsiteX5" fmla="*/ 46736 w 127698"/>
              <a:gd name="connsiteY5" fmla="*/ 135000 h 723168"/>
              <a:gd name="connsiteX6" fmla="*/ 0 w 127698"/>
              <a:gd name="connsiteY6" fmla="*/ 39004 h 723168"/>
              <a:gd name="connsiteX0" fmla="*/ 0 w 127698"/>
              <a:gd name="connsiteY0" fmla="*/ 39004 h 723168"/>
              <a:gd name="connsiteX1" fmla="*/ 126063 w 127698"/>
              <a:gd name="connsiteY1" fmla="*/ 28733 h 723168"/>
              <a:gd name="connsiteX2" fmla="*/ 77836 w 127698"/>
              <a:gd name="connsiteY2" fmla="*/ 139762 h 723168"/>
              <a:gd name="connsiteX3" fmla="*/ 127698 w 127698"/>
              <a:gd name="connsiteY3" fmla="*/ 723168 h 723168"/>
              <a:gd name="connsiteX4" fmla="*/ 16382 w 127698"/>
              <a:gd name="connsiteY4" fmla="*/ 723168 h 723168"/>
              <a:gd name="connsiteX5" fmla="*/ 46736 w 127698"/>
              <a:gd name="connsiteY5" fmla="*/ 135000 h 723168"/>
              <a:gd name="connsiteX6" fmla="*/ 0 w 127698"/>
              <a:gd name="connsiteY6" fmla="*/ 39004 h 723168"/>
              <a:gd name="connsiteX0" fmla="*/ 43149 w 170847"/>
              <a:gd name="connsiteY0" fmla="*/ 39004 h 723168"/>
              <a:gd name="connsiteX1" fmla="*/ 169212 w 170847"/>
              <a:gd name="connsiteY1" fmla="*/ 28733 h 723168"/>
              <a:gd name="connsiteX2" fmla="*/ 120985 w 170847"/>
              <a:gd name="connsiteY2" fmla="*/ 139762 h 723168"/>
              <a:gd name="connsiteX3" fmla="*/ 170847 w 170847"/>
              <a:gd name="connsiteY3" fmla="*/ 723168 h 723168"/>
              <a:gd name="connsiteX4" fmla="*/ 0 w 170847"/>
              <a:gd name="connsiteY4" fmla="*/ 720787 h 723168"/>
              <a:gd name="connsiteX5" fmla="*/ 89885 w 170847"/>
              <a:gd name="connsiteY5" fmla="*/ 135000 h 723168"/>
              <a:gd name="connsiteX6" fmla="*/ 43149 w 170847"/>
              <a:gd name="connsiteY6" fmla="*/ 39004 h 723168"/>
              <a:gd name="connsiteX0" fmla="*/ 43149 w 169212"/>
              <a:gd name="connsiteY0" fmla="*/ 39004 h 725549"/>
              <a:gd name="connsiteX1" fmla="*/ 169212 w 169212"/>
              <a:gd name="connsiteY1" fmla="*/ 28733 h 725549"/>
              <a:gd name="connsiteX2" fmla="*/ 120985 w 169212"/>
              <a:gd name="connsiteY2" fmla="*/ 139762 h 725549"/>
              <a:gd name="connsiteX3" fmla="*/ 108935 w 169212"/>
              <a:gd name="connsiteY3" fmla="*/ 725549 h 725549"/>
              <a:gd name="connsiteX4" fmla="*/ 0 w 169212"/>
              <a:gd name="connsiteY4" fmla="*/ 720787 h 725549"/>
              <a:gd name="connsiteX5" fmla="*/ 89885 w 169212"/>
              <a:gd name="connsiteY5" fmla="*/ 135000 h 725549"/>
              <a:gd name="connsiteX6" fmla="*/ 43149 w 169212"/>
              <a:gd name="connsiteY6" fmla="*/ 39004 h 725549"/>
              <a:gd name="connsiteX0" fmla="*/ 47911 w 173974"/>
              <a:gd name="connsiteY0" fmla="*/ 39004 h 744600"/>
              <a:gd name="connsiteX1" fmla="*/ 173974 w 173974"/>
              <a:gd name="connsiteY1" fmla="*/ 28733 h 744600"/>
              <a:gd name="connsiteX2" fmla="*/ 125747 w 173974"/>
              <a:gd name="connsiteY2" fmla="*/ 139762 h 744600"/>
              <a:gd name="connsiteX3" fmla="*/ 113697 w 173974"/>
              <a:gd name="connsiteY3" fmla="*/ 725549 h 744600"/>
              <a:gd name="connsiteX4" fmla="*/ 0 w 173974"/>
              <a:gd name="connsiteY4" fmla="*/ 744600 h 744600"/>
              <a:gd name="connsiteX5" fmla="*/ 94647 w 173974"/>
              <a:gd name="connsiteY5" fmla="*/ 135000 h 744600"/>
              <a:gd name="connsiteX6" fmla="*/ 47911 w 173974"/>
              <a:gd name="connsiteY6" fmla="*/ 39004 h 744600"/>
              <a:gd name="connsiteX0" fmla="*/ 47911 w 173974"/>
              <a:gd name="connsiteY0" fmla="*/ 39004 h 761268"/>
              <a:gd name="connsiteX1" fmla="*/ 173974 w 173974"/>
              <a:gd name="connsiteY1" fmla="*/ 28733 h 761268"/>
              <a:gd name="connsiteX2" fmla="*/ 125747 w 173974"/>
              <a:gd name="connsiteY2" fmla="*/ 139762 h 761268"/>
              <a:gd name="connsiteX3" fmla="*/ 101791 w 173974"/>
              <a:gd name="connsiteY3" fmla="*/ 761268 h 761268"/>
              <a:gd name="connsiteX4" fmla="*/ 0 w 173974"/>
              <a:gd name="connsiteY4" fmla="*/ 744600 h 761268"/>
              <a:gd name="connsiteX5" fmla="*/ 94647 w 173974"/>
              <a:gd name="connsiteY5" fmla="*/ 135000 h 761268"/>
              <a:gd name="connsiteX6" fmla="*/ 47911 w 173974"/>
              <a:gd name="connsiteY6" fmla="*/ 39004 h 761268"/>
              <a:gd name="connsiteX0" fmla="*/ 47925 w 173988"/>
              <a:gd name="connsiteY0" fmla="*/ 39004 h 761268"/>
              <a:gd name="connsiteX1" fmla="*/ 173988 w 173988"/>
              <a:gd name="connsiteY1" fmla="*/ 28733 h 761268"/>
              <a:gd name="connsiteX2" fmla="*/ 125761 w 173988"/>
              <a:gd name="connsiteY2" fmla="*/ 139762 h 761268"/>
              <a:gd name="connsiteX3" fmla="*/ 101805 w 173988"/>
              <a:gd name="connsiteY3" fmla="*/ 761268 h 761268"/>
              <a:gd name="connsiteX4" fmla="*/ 14 w 173988"/>
              <a:gd name="connsiteY4" fmla="*/ 744600 h 761268"/>
              <a:gd name="connsiteX5" fmla="*/ 75611 w 173988"/>
              <a:gd name="connsiteY5" fmla="*/ 111188 h 761268"/>
              <a:gd name="connsiteX6" fmla="*/ 47925 w 173988"/>
              <a:gd name="connsiteY6" fmla="*/ 39004 h 761268"/>
              <a:gd name="connsiteX0" fmla="*/ 47925 w 173988"/>
              <a:gd name="connsiteY0" fmla="*/ 39004 h 761268"/>
              <a:gd name="connsiteX1" fmla="*/ 173988 w 173988"/>
              <a:gd name="connsiteY1" fmla="*/ 28733 h 761268"/>
              <a:gd name="connsiteX2" fmla="*/ 116236 w 173988"/>
              <a:gd name="connsiteY2" fmla="*/ 123093 h 761268"/>
              <a:gd name="connsiteX3" fmla="*/ 101805 w 173988"/>
              <a:gd name="connsiteY3" fmla="*/ 761268 h 761268"/>
              <a:gd name="connsiteX4" fmla="*/ 14 w 173988"/>
              <a:gd name="connsiteY4" fmla="*/ 744600 h 761268"/>
              <a:gd name="connsiteX5" fmla="*/ 75611 w 173988"/>
              <a:gd name="connsiteY5" fmla="*/ 111188 h 761268"/>
              <a:gd name="connsiteX6" fmla="*/ 47925 w 173988"/>
              <a:gd name="connsiteY6" fmla="*/ 39004 h 761268"/>
              <a:gd name="connsiteX0" fmla="*/ 48121 w 174184"/>
              <a:gd name="connsiteY0" fmla="*/ 39004 h 761268"/>
              <a:gd name="connsiteX1" fmla="*/ 174184 w 174184"/>
              <a:gd name="connsiteY1" fmla="*/ 28733 h 761268"/>
              <a:gd name="connsiteX2" fmla="*/ 116432 w 174184"/>
              <a:gd name="connsiteY2" fmla="*/ 123093 h 761268"/>
              <a:gd name="connsiteX3" fmla="*/ 102001 w 174184"/>
              <a:gd name="connsiteY3" fmla="*/ 761268 h 761268"/>
              <a:gd name="connsiteX4" fmla="*/ 210 w 174184"/>
              <a:gd name="connsiteY4" fmla="*/ 744600 h 761268"/>
              <a:gd name="connsiteX5" fmla="*/ 71045 w 174184"/>
              <a:gd name="connsiteY5" fmla="*/ 118332 h 761268"/>
              <a:gd name="connsiteX6" fmla="*/ 48121 w 174184"/>
              <a:gd name="connsiteY6" fmla="*/ 39004 h 761268"/>
              <a:gd name="connsiteX0" fmla="*/ 48121 w 174184"/>
              <a:gd name="connsiteY0" fmla="*/ 39004 h 761268"/>
              <a:gd name="connsiteX1" fmla="*/ 174184 w 174184"/>
              <a:gd name="connsiteY1" fmla="*/ 28733 h 761268"/>
              <a:gd name="connsiteX2" fmla="*/ 116432 w 174184"/>
              <a:gd name="connsiteY2" fmla="*/ 123093 h 761268"/>
              <a:gd name="connsiteX3" fmla="*/ 102001 w 174184"/>
              <a:gd name="connsiteY3" fmla="*/ 761268 h 761268"/>
              <a:gd name="connsiteX4" fmla="*/ 210 w 174184"/>
              <a:gd name="connsiteY4" fmla="*/ 744600 h 761268"/>
              <a:gd name="connsiteX5" fmla="*/ 71045 w 174184"/>
              <a:gd name="connsiteY5" fmla="*/ 118332 h 761268"/>
              <a:gd name="connsiteX6" fmla="*/ 48121 w 174184"/>
              <a:gd name="connsiteY6" fmla="*/ 39004 h 761268"/>
              <a:gd name="connsiteX0" fmla="*/ 48121 w 174184"/>
              <a:gd name="connsiteY0" fmla="*/ 8489 h 807486"/>
              <a:gd name="connsiteX1" fmla="*/ 174184 w 174184"/>
              <a:gd name="connsiteY1" fmla="*/ 74951 h 807486"/>
              <a:gd name="connsiteX2" fmla="*/ 116432 w 174184"/>
              <a:gd name="connsiteY2" fmla="*/ 169311 h 807486"/>
              <a:gd name="connsiteX3" fmla="*/ 102001 w 174184"/>
              <a:gd name="connsiteY3" fmla="*/ 807486 h 807486"/>
              <a:gd name="connsiteX4" fmla="*/ 210 w 174184"/>
              <a:gd name="connsiteY4" fmla="*/ 790818 h 807486"/>
              <a:gd name="connsiteX5" fmla="*/ 71045 w 174184"/>
              <a:gd name="connsiteY5" fmla="*/ 164550 h 807486"/>
              <a:gd name="connsiteX6" fmla="*/ 48121 w 174184"/>
              <a:gd name="connsiteY6" fmla="*/ 8489 h 807486"/>
              <a:gd name="connsiteX0" fmla="*/ 48121 w 186972"/>
              <a:gd name="connsiteY0" fmla="*/ 17715 h 816712"/>
              <a:gd name="connsiteX1" fmla="*/ 186972 w 186972"/>
              <a:gd name="connsiteY1" fmla="*/ 45811 h 816712"/>
              <a:gd name="connsiteX2" fmla="*/ 116432 w 186972"/>
              <a:gd name="connsiteY2" fmla="*/ 178537 h 816712"/>
              <a:gd name="connsiteX3" fmla="*/ 102001 w 186972"/>
              <a:gd name="connsiteY3" fmla="*/ 816712 h 816712"/>
              <a:gd name="connsiteX4" fmla="*/ 210 w 186972"/>
              <a:gd name="connsiteY4" fmla="*/ 800044 h 816712"/>
              <a:gd name="connsiteX5" fmla="*/ 71045 w 186972"/>
              <a:gd name="connsiteY5" fmla="*/ 173776 h 816712"/>
              <a:gd name="connsiteX6" fmla="*/ 48121 w 186972"/>
              <a:gd name="connsiteY6" fmla="*/ 17715 h 816712"/>
              <a:gd name="connsiteX0" fmla="*/ 48121 w 186972"/>
              <a:gd name="connsiteY0" fmla="*/ 8175 h 807172"/>
              <a:gd name="connsiteX1" fmla="*/ 186972 w 186972"/>
              <a:gd name="connsiteY1" fmla="*/ 36271 h 807172"/>
              <a:gd name="connsiteX2" fmla="*/ 116432 w 186972"/>
              <a:gd name="connsiteY2" fmla="*/ 168997 h 807172"/>
              <a:gd name="connsiteX3" fmla="*/ 102001 w 186972"/>
              <a:gd name="connsiteY3" fmla="*/ 807172 h 807172"/>
              <a:gd name="connsiteX4" fmla="*/ 210 w 186972"/>
              <a:gd name="connsiteY4" fmla="*/ 790504 h 807172"/>
              <a:gd name="connsiteX5" fmla="*/ 71045 w 186972"/>
              <a:gd name="connsiteY5" fmla="*/ 164236 h 807172"/>
              <a:gd name="connsiteX6" fmla="*/ 48121 w 186972"/>
              <a:gd name="connsiteY6" fmla="*/ 8175 h 807172"/>
              <a:gd name="connsiteX0" fmla="*/ 48121 w 186972"/>
              <a:gd name="connsiteY0" fmla="*/ 0 h 798997"/>
              <a:gd name="connsiteX1" fmla="*/ 186972 w 186972"/>
              <a:gd name="connsiteY1" fmla="*/ 28096 h 798997"/>
              <a:gd name="connsiteX2" fmla="*/ 116432 w 186972"/>
              <a:gd name="connsiteY2" fmla="*/ 160822 h 798997"/>
              <a:gd name="connsiteX3" fmla="*/ 102001 w 186972"/>
              <a:gd name="connsiteY3" fmla="*/ 798997 h 798997"/>
              <a:gd name="connsiteX4" fmla="*/ 210 w 186972"/>
              <a:gd name="connsiteY4" fmla="*/ 782329 h 798997"/>
              <a:gd name="connsiteX5" fmla="*/ 71045 w 186972"/>
              <a:gd name="connsiteY5" fmla="*/ 156061 h 798997"/>
              <a:gd name="connsiteX6" fmla="*/ 48121 w 186972"/>
              <a:gd name="connsiteY6" fmla="*/ 0 h 798997"/>
              <a:gd name="connsiteX0" fmla="*/ 48121 w 183775"/>
              <a:gd name="connsiteY0" fmla="*/ 0 h 798997"/>
              <a:gd name="connsiteX1" fmla="*/ 183775 w 183775"/>
              <a:gd name="connsiteY1" fmla="*/ 15307 h 798997"/>
              <a:gd name="connsiteX2" fmla="*/ 116432 w 183775"/>
              <a:gd name="connsiteY2" fmla="*/ 160822 h 798997"/>
              <a:gd name="connsiteX3" fmla="*/ 102001 w 183775"/>
              <a:gd name="connsiteY3" fmla="*/ 798997 h 798997"/>
              <a:gd name="connsiteX4" fmla="*/ 210 w 183775"/>
              <a:gd name="connsiteY4" fmla="*/ 782329 h 798997"/>
              <a:gd name="connsiteX5" fmla="*/ 71045 w 183775"/>
              <a:gd name="connsiteY5" fmla="*/ 156061 h 798997"/>
              <a:gd name="connsiteX6" fmla="*/ 48121 w 183775"/>
              <a:gd name="connsiteY6" fmla="*/ 0 h 798997"/>
              <a:gd name="connsiteX0" fmla="*/ 48121 w 183775"/>
              <a:gd name="connsiteY0" fmla="*/ 0 h 798997"/>
              <a:gd name="connsiteX1" fmla="*/ 183775 w 183775"/>
              <a:gd name="connsiteY1" fmla="*/ 15307 h 798997"/>
              <a:gd name="connsiteX2" fmla="*/ 116432 w 183775"/>
              <a:gd name="connsiteY2" fmla="*/ 160822 h 798997"/>
              <a:gd name="connsiteX3" fmla="*/ 102001 w 183775"/>
              <a:gd name="connsiteY3" fmla="*/ 798997 h 798997"/>
              <a:gd name="connsiteX4" fmla="*/ 210 w 183775"/>
              <a:gd name="connsiteY4" fmla="*/ 782329 h 798997"/>
              <a:gd name="connsiteX5" fmla="*/ 71045 w 183775"/>
              <a:gd name="connsiteY5" fmla="*/ 156061 h 798997"/>
              <a:gd name="connsiteX6" fmla="*/ 48121 w 183775"/>
              <a:gd name="connsiteY6" fmla="*/ 0 h 798997"/>
              <a:gd name="connsiteX0" fmla="*/ 48121 w 183775"/>
              <a:gd name="connsiteY0" fmla="*/ 55232 h 854229"/>
              <a:gd name="connsiteX1" fmla="*/ 125205 w 183775"/>
              <a:gd name="connsiteY1" fmla="*/ 141 h 854229"/>
              <a:gd name="connsiteX2" fmla="*/ 183775 w 183775"/>
              <a:gd name="connsiteY2" fmla="*/ 70539 h 854229"/>
              <a:gd name="connsiteX3" fmla="*/ 116432 w 183775"/>
              <a:gd name="connsiteY3" fmla="*/ 216054 h 854229"/>
              <a:gd name="connsiteX4" fmla="*/ 102001 w 183775"/>
              <a:gd name="connsiteY4" fmla="*/ 854229 h 854229"/>
              <a:gd name="connsiteX5" fmla="*/ 210 w 183775"/>
              <a:gd name="connsiteY5" fmla="*/ 837561 h 854229"/>
              <a:gd name="connsiteX6" fmla="*/ 71045 w 183775"/>
              <a:gd name="connsiteY6" fmla="*/ 211293 h 854229"/>
              <a:gd name="connsiteX7" fmla="*/ 48121 w 183775"/>
              <a:gd name="connsiteY7" fmla="*/ 55232 h 854229"/>
              <a:gd name="connsiteX0" fmla="*/ 77959 w 213613"/>
              <a:gd name="connsiteY0" fmla="*/ 55232 h 962766"/>
              <a:gd name="connsiteX1" fmla="*/ 155043 w 213613"/>
              <a:gd name="connsiteY1" fmla="*/ 141 h 962766"/>
              <a:gd name="connsiteX2" fmla="*/ 213613 w 213613"/>
              <a:gd name="connsiteY2" fmla="*/ 70539 h 962766"/>
              <a:gd name="connsiteX3" fmla="*/ 146270 w 213613"/>
              <a:gd name="connsiteY3" fmla="*/ 216054 h 962766"/>
              <a:gd name="connsiteX4" fmla="*/ 131839 w 213613"/>
              <a:gd name="connsiteY4" fmla="*/ 854229 h 962766"/>
              <a:gd name="connsiteX5" fmla="*/ 0 w 213613"/>
              <a:gd name="connsiteY5" fmla="*/ 962766 h 962766"/>
              <a:gd name="connsiteX6" fmla="*/ 100883 w 213613"/>
              <a:gd name="connsiteY6" fmla="*/ 211293 h 962766"/>
              <a:gd name="connsiteX7" fmla="*/ 77959 w 213613"/>
              <a:gd name="connsiteY7" fmla="*/ 55232 h 962766"/>
              <a:gd name="connsiteX0" fmla="*/ 77959 w 213613"/>
              <a:gd name="connsiteY0" fmla="*/ 55232 h 962766"/>
              <a:gd name="connsiteX1" fmla="*/ 155043 w 213613"/>
              <a:gd name="connsiteY1" fmla="*/ 141 h 962766"/>
              <a:gd name="connsiteX2" fmla="*/ 213613 w 213613"/>
              <a:gd name="connsiteY2" fmla="*/ 70539 h 962766"/>
              <a:gd name="connsiteX3" fmla="*/ 146270 w 213613"/>
              <a:gd name="connsiteY3" fmla="*/ 216054 h 962766"/>
              <a:gd name="connsiteX4" fmla="*/ 121823 w 213613"/>
              <a:gd name="connsiteY4" fmla="*/ 939368 h 962766"/>
              <a:gd name="connsiteX5" fmla="*/ 0 w 213613"/>
              <a:gd name="connsiteY5" fmla="*/ 962766 h 962766"/>
              <a:gd name="connsiteX6" fmla="*/ 100883 w 213613"/>
              <a:gd name="connsiteY6" fmla="*/ 211293 h 962766"/>
              <a:gd name="connsiteX7" fmla="*/ 77959 w 213613"/>
              <a:gd name="connsiteY7" fmla="*/ 55232 h 962766"/>
              <a:gd name="connsiteX0" fmla="*/ 77959 w 213613"/>
              <a:gd name="connsiteY0" fmla="*/ 55232 h 1006796"/>
              <a:gd name="connsiteX1" fmla="*/ 155043 w 213613"/>
              <a:gd name="connsiteY1" fmla="*/ 141 h 1006796"/>
              <a:gd name="connsiteX2" fmla="*/ 213613 w 213613"/>
              <a:gd name="connsiteY2" fmla="*/ 70539 h 1006796"/>
              <a:gd name="connsiteX3" fmla="*/ 146270 w 213613"/>
              <a:gd name="connsiteY3" fmla="*/ 216054 h 1006796"/>
              <a:gd name="connsiteX4" fmla="*/ 121823 w 213613"/>
              <a:gd name="connsiteY4" fmla="*/ 939368 h 1006796"/>
              <a:gd name="connsiteX5" fmla="*/ 69904 w 213613"/>
              <a:gd name="connsiteY5" fmla="*/ 1006796 h 1006796"/>
              <a:gd name="connsiteX6" fmla="*/ 0 w 213613"/>
              <a:gd name="connsiteY6" fmla="*/ 962766 h 1006796"/>
              <a:gd name="connsiteX7" fmla="*/ 100883 w 213613"/>
              <a:gd name="connsiteY7" fmla="*/ 211293 h 1006796"/>
              <a:gd name="connsiteX8" fmla="*/ 77959 w 213613"/>
              <a:gd name="connsiteY8" fmla="*/ 55232 h 1006796"/>
              <a:gd name="connsiteX0" fmla="*/ 77959 w 213613"/>
              <a:gd name="connsiteY0" fmla="*/ 55232 h 1006796"/>
              <a:gd name="connsiteX1" fmla="*/ 155043 w 213613"/>
              <a:gd name="connsiteY1" fmla="*/ 141 h 1006796"/>
              <a:gd name="connsiteX2" fmla="*/ 213613 w 213613"/>
              <a:gd name="connsiteY2" fmla="*/ 70539 h 1006796"/>
              <a:gd name="connsiteX3" fmla="*/ 146270 w 213613"/>
              <a:gd name="connsiteY3" fmla="*/ 216054 h 1006796"/>
              <a:gd name="connsiteX4" fmla="*/ 126831 w 213613"/>
              <a:gd name="connsiteY4" fmla="*/ 959401 h 1006796"/>
              <a:gd name="connsiteX5" fmla="*/ 69904 w 213613"/>
              <a:gd name="connsiteY5" fmla="*/ 1006796 h 1006796"/>
              <a:gd name="connsiteX6" fmla="*/ 0 w 213613"/>
              <a:gd name="connsiteY6" fmla="*/ 962766 h 1006796"/>
              <a:gd name="connsiteX7" fmla="*/ 100883 w 213613"/>
              <a:gd name="connsiteY7" fmla="*/ 211293 h 1006796"/>
              <a:gd name="connsiteX8" fmla="*/ 77959 w 213613"/>
              <a:gd name="connsiteY8" fmla="*/ 55232 h 1006796"/>
              <a:gd name="connsiteX0" fmla="*/ 77959 w 213613"/>
              <a:gd name="connsiteY0" fmla="*/ 55232 h 1006796"/>
              <a:gd name="connsiteX1" fmla="*/ 155043 w 213613"/>
              <a:gd name="connsiteY1" fmla="*/ 141 h 1006796"/>
              <a:gd name="connsiteX2" fmla="*/ 213613 w 213613"/>
              <a:gd name="connsiteY2" fmla="*/ 70539 h 1006796"/>
              <a:gd name="connsiteX3" fmla="*/ 146270 w 213613"/>
              <a:gd name="connsiteY3" fmla="*/ 216054 h 1006796"/>
              <a:gd name="connsiteX4" fmla="*/ 126831 w 213613"/>
              <a:gd name="connsiteY4" fmla="*/ 959401 h 1006796"/>
              <a:gd name="connsiteX5" fmla="*/ 69904 w 213613"/>
              <a:gd name="connsiteY5" fmla="*/ 1006796 h 1006796"/>
              <a:gd name="connsiteX6" fmla="*/ 0 w 213613"/>
              <a:gd name="connsiteY6" fmla="*/ 962766 h 1006796"/>
              <a:gd name="connsiteX7" fmla="*/ 100883 w 213613"/>
              <a:gd name="connsiteY7" fmla="*/ 211293 h 1006796"/>
              <a:gd name="connsiteX8" fmla="*/ 77959 w 213613"/>
              <a:gd name="connsiteY8" fmla="*/ 55232 h 1006796"/>
              <a:gd name="connsiteX0" fmla="*/ 77959 w 213613"/>
              <a:gd name="connsiteY0" fmla="*/ 55232 h 1006796"/>
              <a:gd name="connsiteX1" fmla="*/ 155043 w 213613"/>
              <a:gd name="connsiteY1" fmla="*/ 141 h 1006796"/>
              <a:gd name="connsiteX2" fmla="*/ 213613 w 213613"/>
              <a:gd name="connsiteY2" fmla="*/ 70539 h 1006796"/>
              <a:gd name="connsiteX3" fmla="*/ 161294 w 213613"/>
              <a:gd name="connsiteY3" fmla="*/ 216055 h 1006796"/>
              <a:gd name="connsiteX4" fmla="*/ 126831 w 213613"/>
              <a:gd name="connsiteY4" fmla="*/ 959401 h 1006796"/>
              <a:gd name="connsiteX5" fmla="*/ 69904 w 213613"/>
              <a:gd name="connsiteY5" fmla="*/ 1006796 h 1006796"/>
              <a:gd name="connsiteX6" fmla="*/ 0 w 213613"/>
              <a:gd name="connsiteY6" fmla="*/ 962766 h 1006796"/>
              <a:gd name="connsiteX7" fmla="*/ 100883 w 213613"/>
              <a:gd name="connsiteY7" fmla="*/ 211293 h 1006796"/>
              <a:gd name="connsiteX8" fmla="*/ 77959 w 213613"/>
              <a:gd name="connsiteY8" fmla="*/ 55232 h 1006796"/>
              <a:gd name="connsiteX0" fmla="*/ 77959 w 213613"/>
              <a:gd name="connsiteY0" fmla="*/ 68689 h 1020253"/>
              <a:gd name="connsiteX1" fmla="*/ 156308 w 213613"/>
              <a:gd name="connsiteY1" fmla="*/ 101 h 1020253"/>
              <a:gd name="connsiteX2" fmla="*/ 213613 w 213613"/>
              <a:gd name="connsiteY2" fmla="*/ 83996 h 1020253"/>
              <a:gd name="connsiteX3" fmla="*/ 161294 w 213613"/>
              <a:gd name="connsiteY3" fmla="*/ 229512 h 1020253"/>
              <a:gd name="connsiteX4" fmla="*/ 126831 w 213613"/>
              <a:gd name="connsiteY4" fmla="*/ 972858 h 1020253"/>
              <a:gd name="connsiteX5" fmla="*/ 69904 w 213613"/>
              <a:gd name="connsiteY5" fmla="*/ 1020253 h 1020253"/>
              <a:gd name="connsiteX6" fmla="*/ 0 w 213613"/>
              <a:gd name="connsiteY6" fmla="*/ 976223 h 1020253"/>
              <a:gd name="connsiteX7" fmla="*/ 100883 w 213613"/>
              <a:gd name="connsiteY7" fmla="*/ 224750 h 1020253"/>
              <a:gd name="connsiteX8" fmla="*/ 77959 w 213613"/>
              <a:gd name="connsiteY8" fmla="*/ 68689 h 1020253"/>
              <a:gd name="connsiteX0" fmla="*/ 77959 w 213613"/>
              <a:gd name="connsiteY0" fmla="*/ 68689 h 1020253"/>
              <a:gd name="connsiteX1" fmla="*/ 156308 w 213613"/>
              <a:gd name="connsiteY1" fmla="*/ 101 h 1020253"/>
              <a:gd name="connsiteX2" fmla="*/ 213613 w 213613"/>
              <a:gd name="connsiteY2" fmla="*/ 83996 h 1020253"/>
              <a:gd name="connsiteX3" fmla="*/ 183649 w 213613"/>
              <a:gd name="connsiteY3" fmla="*/ 163092 h 1020253"/>
              <a:gd name="connsiteX4" fmla="*/ 126831 w 213613"/>
              <a:gd name="connsiteY4" fmla="*/ 972858 h 1020253"/>
              <a:gd name="connsiteX5" fmla="*/ 69904 w 213613"/>
              <a:gd name="connsiteY5" fmla="*/ 1020253 h 1020253"/>
              <a:gd name="connsiteX6" fmla="*/ 0 w 213613"/>
              <a:gd name="connsiteY6" fmla="*/ 976223 h 1020253"/>
              <a:gd name="connsiteX7" fmla="*/ 100883 w 213613"/>
              <a:gd name="connsiteY7" fmla="*/ 224750 h 1020253"/>
              <a:gd name="connsiteX8" fmla="*/ 77959 w 213613"/>
              <a:gd name="connsiteY8" fmla="*/ 68689 h 1020253"/>
              <a:gd name="connsiteX0" fmla="*/ 77959 w 213613"/>
              <a:gd name="connsiteY0" fmla="*/ 68689 h 1020253"/>
              <a:gd name="connsiteX1" fmla="*/ 156308 w 213613"/>
              <a:gd name="connsiteY1" fmla="*/ 101 h 1020253"/>
              <a:gd name="connsiteX2" fmla="*/ 213613 w 213613"/>
              <a:gd name="connsiteY2" fmla="*/ 83996 h 1020253"/>
              <a:gd name="connsiteX3" fmla="*/ 183649 w 213613"/>
              <a:gd name="connsiteY3" fmla="*/ 163092 h 1020253"/>
              <a:gd name="connsiteX4" fmla="*/ 126831 w 213613"/>
              <a:gd name="connsiteY4" fmla="*/ 972858 h 1020253"/>
              <a:gd name="connsiteX5" fmla="*/ 69904 w 213613"/>
              <a:gd name="connsiteY5" fmla="*/ 1020253 h 1020253"/>
              <a:gd name="connsiteX6" fmla="*/ 0 w 213613"/>
              <a:gd name="connsiteY6" fmla="*/ 976223 h 1020253"/>
              <a:gd name="connsiteX7" fmla="*/ 107631 w 213613"/>
              <a:gd name="connsiteY7" fmla="*/ 152763 h 1020253"/>
              <a:gd name="connsiteX8" fmla="*/ 77959 w 213613"/>
              <a:gd name="connsiteY8" fmla="*/ 68689 h 1020253"/>
              <a:gd name="connsiteX0" fmla="*/ 77959 w 213613"/>
              <a:gd name="connsiteY0" fmla="*/ 68689 h 1020253"/>
              <a:gd name="connsiteX1" fmla="*/ 156308 w 213613"/>
              <a:gd name="connsiteY1" fmla="*/ 101 h 1020253"/>
              <a:gd name="connsiteX2" fmla="*/ 213613 w 213613"/>
              <a:gd name="connsiteY2" fmla="*/ 83996 h 1020253"/>
              <a:gd name="connsiteX3" fmla="*/ 163122 w 213613"/>
              <a:gd name="connsiteY3" fmla="*/ 152673 h 1020253"/>
              <a:gd name="connsiteX4" fmla="*/ 126831 w 213613"/>
              <a:gd name="connsiteY4" fmla="*/ 972858 h 1020253"/>
              <a:gd name="connsiteX5" fmla="*/ 69904 w 213613"/>
              <a:gd name="connsiteY5" fmla="*/ 1020253 h 1020253"/>
              <a:gd name="connsiteX6" fmla="*/ 0 w 213613"/>
              <a:gd name="connsiteY6" fmla="*/ 976223 h 1020253"/>
              <a:gd name="connsiteX7" fmla="*/ 107631 w 213613"/>
              <a:gd name="connsiteY7" fmla="*/ 152763 h 1020253"/>
              <a:gd name="connsiteX8" fmla="*/ 77959 w 213613"/>
              <a:gd name="connsiteY8" fmla="*/ 68689 h 1020253"/>
              <a:gd name="connsiteX0" fmla="*/ 77959 w 213613"/>
              <a:gd name="connsiteY0" fmla="*/ 68689 h 1020253"/>
              <a:gd name="connsiteX1" fmla="*/ 156308 w 213613"/>
              <a:gd name="connsiteY1" fmla="*/ 101 h 1020253"/>
              <a:gd name="connsiteX2" fmla="*/ 213613 w 213613"/>
              <a:gd name="connsiteY2" fmla="*/ 83996 h 1020253"/>
              <a:gd name="connsiteX3" fmla="*/ 163122 w 213613"/>
              <a:gd name="connsiteY3" fmla="*/ 152673 h 1020253"/>
              <a:gd name="connsiteX4" fmla="*/ 126831 w 213613"/>
              <a:gd name="connsiteY4" fmla="*/ 972858 h 1020253"/>
              <a:gd name="connsiteX5" fmla="*/ 69904 w 213613"/>
              <a:gd name="connsiteY5" fmla="*/ 1020253 h 1020253"/>
              <a:gd name="connsiteX6" fmla="*/ 0 w 213613"/>
              <a:gd name="connsiteY6" fmla="*/ 976223 h 1020253"/>
              <a:gd name="connsiteX7" fmla="*/ 119582 w 213613"/>
              <a:gd name="connsiteY7" fmla="*/ 139976 h 1020253"/>
              <a:gd name="connsiteX8" fmla="*/ 77959 w 213613"/>
              <a:gd name="connsiteY8" fmla="*/ 68689 h 102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613" h="1020253">
                <a:moveTo>
                  <a:pt x="77959" y="68689"/>
                </a:moveTo>
                <a:cubicBezTo>
                  <a:pt x="84482" y="43514"/>
                  <a:pt x="133699" y="-2450"/>
                  <a:pt x="156308" y="101"/>
                </a:cubicBezTo>
                <a:cubicBezTo>
                  <a:pt x="178917" y="2652"/>
                  <a:pt x="212571" y="58027"/>
                  <a:pt x="213613" y="83996"/>
                </a:cubicBezTo>
                <a:cubicBezTo>
                  <a:pt x="193214" y="166909"/>
                  <a:pt x="170266" y="123351"/>
                  <a:pt x="163122" y="152673"/>
                </a:cubicBezTo>
                <a:cubicBezTo>
                  <a:pt x="236146" y="349523"/>
                  <a:pt x="119991" y="622888"/>
                  <a:pt x="126831" y="972858"/>
                </a:cubicBezTo>
                <a:cubicBezTo>
                  <a:pt x="102847" y="976970"/>
                  <a:pt x="93888" y="1016141"/>
                  <a:pt x="69904" y="1020253"/>
                </a:cubicBezTo>
                <a:lnTo>
                  <a:pt x="0" y="976223"/>
                </a:lnTo>
                <a:cubicBezTo>
                  <a:pt x="0" y="776992"/>
                  <a:pt x="41000" y="327301"/>
                  <a:pt x="119582" y="139976"/>
                </a:cubicBezTo>
                <a:cubicBezTo>
                  <a:pt x="95770" y="106686"/>
                  <a:pt x="82721" y="106742"/>
                  <a:pt x="77959" y="6868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57795" y="2490571"/>
            <a:ext cx="1106488" cy="3109914"/>
            <a:chOff x="234948" y="3340099"/>
            <a:chExt cx="1106488" cy="3109914"/>
          </a:xfrm>
        </p:grpSpPr>
        <p:sp>
          <p:nvSpPr>
            <p:cNvPr id="86" name="Rectangle 13"/>
            <p:cNvSpPr/>
            <p:nvPr/>
          </p:nvSpPr>
          <p:spPr bwMode="auto">
            <a:xfrm>
              <a:off x="731836" y="3340099"/>
              <a:ext cx="374650" cy="496888"/>
            </a:xfrm>
            <a:custGeom>
              <a:avLst/>
              <a:gdLst>
                <a:gd name="connsiteX0" fmla="*/ 0 w 457200"/>
                <a:gd name="connsiteY0" fmla="*/ 0 h 762000"/>
                <a:gd name="connsiteX1" fmla="*/ 457200 w 457200"/>
                <a:gd name="connsiteY1" fmla="*/ 0 h 762000"/>
                <a:gd name="connsiteX2" fmla="*/ 457200 w 457200"/>
                <a:gd name="connsiteY2" fmla="*/ 762000 h 762000"/>
                <a:gd name="connsiteX3" fmla="*/ 0 w 457200"/>
                <a:gd name="connsiteY3" fmla="*/ 762000 h 762000"/>
                <a:gd name="connsiteX4" fmla="*/ 0 w 457200"/>
                <a:gd name="connsiteY4" fmla="*/ 0 h 762000"/>
                <a:gd name="connsiteX0" fmla="*/ 0 w 509587"/>
                <a:gd name="connsiteY0" fmla="*/ 419100 h 762000"/>
                <a:gd name="connsiteX1" fmla="*/ 509587 w 509587"/>
                <a:gd name="connsiteY1" fmla="*/ 0 h 762000"/>
                <a:gd name="connsiteX2" fmla="*/ 509587 w 509587"/>
                <a:gd name="connsiteY2" fmla="*/ 762000 h 762000"/>
                <a:gd name="connsiteX3" fmla="*/ 52387 w 509587"/>
                <a:gd name="connsiteY3" fmla="*/ 762000 h 762000"/>
                <a:gd name="connsiteX4" fmla="*/ 0 w 509587"/>
                <a:gd name="connsiteY4" fmla="*/ 419100 h 762000"/>
                <a:gd name="connsiteX0" fmla="*/ 3552 w 513139"/>
                <a:gd name="connsiteY0" fmla="*/ 419100 h 762000"/>
                <a:gd name="connsiteX1" fmla="*/ 513139 w 513139"/>
                <a:gd name="connsiteY1" fmla="*/ 0 h 762000"/>
                <a:gd name="connsiteX2" fmla="*/ 513139 w 513139"/>
                <a:gd name="connsiteY2" fmla="*/ 762000 h 762000"/>
                <a:gd name="connsiteX3" fmla="*/ 55939 w 513139"/>
                <a:gd name="connsiteY3" fmla="*/ 762000 h 762000"/>
                <a:gd name="connsiteX4" fmla="*/ 3552 w 513139"/>
                <a:gd name="connsiteY4" fmla="*/ 419100 h 762000"/>
                <a:gd name="connsiteX0" fmla="*/ 8826 w 518413"/>
                <a:gd name="connsiteY0" fmla="*/ 214312 h 557212"/>
                <a:gd name="connsiteX1" fmla="*/ 263619 w 518413"/>
                <a:gd name="connsiteY1" fmla="*/ 0 h 557212"/>
                <a:gd name="connsiteX2" fmla="*/ 518413 w 518413"/>
                <a:gd name="connsiteY2" fmla="*/ 557212 h 557212"/>
                <a:gd name="connsiteX3" fmla="*/ 61213 w 518413"/>
                <a:gd name="connsiteY3" fmla="*/ 557212 h 557212"/>
                <a:gd name="connsiteX4" fmla="*/ 8826 w 518413"/>
                <a:gd name="connsiteY4" fmla="*/ 214312 h 557212"/>
                <a:gd name="connsiteX0" fmla="*/ 6583 w 516170"/>
                <a:gd name="connsiteY0" fmla="*/ 244187 h 587087"/>
                <a:gd name="connsiteX1" fmla="*/ 261376 w 516170"/>
                <a:gd name="connsiteY1" fmla="*/ 29875 h 587087"/>
                <a:gd name="connsiteX2" fmla="*/ 516170 w 516170"/>
                <a:gd name="connsiteY2" fmla="*/ 587087 h 587087"/>
                <a:gd name="connsiteX3" fmla="*/ 58970 w 516170"/>
                <a:gd name="connsiteY3" fmla="*/ 587087 h 587087"/>
                <a:gd name="connsiteX4" fmla="*/ 6583 w 516170"/>
                <a:gd name="connsiteY4" fmla="*/ 244187 h 587087"/>
                <a:gd name="connsiteX0" fmla="*/ 9691 w 519278"/>
                <a:gd name="connsiteY0" fmla="*/ 245362 h 588262"/>
                <a:gd name="connsiteX1" fmla="*/ 264484 w 519278"/>
                <a:gd name="connsiteY1" fmla="*/ 31050 h 588262"/>
                <a:gd name="connsiteX2" fmla="*/ 519278 w 519278"/>
                <a:gd name="connsiteY2" fmla="*/ 588262 h 588262"/>
                <a:gd name="connsiteX3" fmla="*/ 62078 w 519278"/>
                <a:gd name="connsiteY3" fmla="*/ 588262 h 588262"/>
                <a:gd name="connsiteX4" fmla="*/ 9691 w 519278"/>
                <a:gd name="connsiteY4" fmla="*/ 245362 h 588262"/>
                <a:gd name="connsiteX0" fmla="*/ 9691 w 519278"/>
                <a:gd name="connsiteY0" fmla="*/ 245362 h 588262"/>
                <a:gd name="connsiteX1" fmla="*/ 264484 w 519278"/>
                <a:gd name="connsiteY1" fmla="*/ 31050 h 588262"/>
                <a:gd name="connsiteX2" fmla="*/ 519278 w 519278"/>
                <a:gd name="connsiteY2" fmla="*/ 588262 h 588262"/>
                <a:gd name="connsiteX3" fmla="*/ 107322 w 519278"/>
                <a:gd name="connsiteY3" fmla="*/ 400143 h 588262"/>
                <a:gd name="connsiteX4" fmla="*/ 9691 w 519278"/>
                <a:gd name="connsiteY4" fmla="*/ 245362 h 588262"/>
                <a:gd name="connsiteX0" fmla="*/ 9691 w 519278"/>
                <a:gd name="connsiteY0" fmla="*/ 245362 h 588262"/>
                <a:gd name="connsiteX1" fmla="*/ 264484 w 519278"/>
                <a:gd name="connsiteY1" fmla="*/ 31050 h 588262"/>
                <a:gd name="connsiteX2" fmla="*/ 519278 w 519278"/>
                <a:gd name="connsiteY2" fmla="*/ 588262 h 588262"/>
                <a:gd name="connsiteX3" fmla="*/ 107322 w 519278"/>
                <a:gd name="connsiteY3" fmla="*/ 400143 h 588262"/>
                <a:gd name="connsiteX4" fmla="*/ 9691 w 519278"/>
                <a:gd name="connsiteY4" fmla="*/ 245362 h 588262"/>
                <a:gd name="connsiteX0" fmla="*/ 9691 w 519278"/>
                <a:gd name="connsiteY0" fmla="*/ 245362 h 588262"/>
                <a:gd name="connsiteX1" fmla="*/ 264484 w 519278"/>
                <a:gd name="connsiteY1" fmla="*/ 31050 h 588262"/>
                <a:gd name="connsiteX2" fmla="*/ 519278 w 519278"/>
                <a:gd name="connsiteY2" fmla="*/ 588262 h 588262"/>
                <a:gd name="connsiteX3" fmla="*/ 107322 w 519278"/>
                <a:gd name="connsiteY3" fmla="*/ 400143 h 588262"/>
                <a:gd name="connsiteX4" fmla="*/ 9691 w 519278"/>
                <a:gd name="connsiteY4" fmla="*/ 245362 h 588262"/>
                <a:gd name="connsiteX0" fmla="*/ 9691 w 264484"/>
                <a:gd name="connsiteY0" fmla="*/ 245362 h 469200"/>
                <a:gd name="connsiteX1" fmla="*/ 264484 w 264484"/>
                <a:gd name="connsiteY1" fmla="*/ 31050 h 469200"/>
                <a:gd name="connsiteX2" fmla="*/ 250197 w 264484"/>
                <a:gd name="connsiteY2" fmla="*/ 469200 h 469200"/>
                <a:gd name="connsiteX3" fmla="*/ 107322 w 264484"/>
                <a:gd name="connsiteY3" fmla="*/ 400143 h 469200"/>
                <a:gd name="connsiteX4" fmla="*/ 9691 w 264484"/>
                <a:gd name="connsiteY4" fmla="*/ 245362 h 469200"/>
                <a:gd name="connsiteX0" fmla="*/ 9691 w 264484"/>
                <a:gd name="connsiteY0" fmla="*/ 245362 h 469200"/>
                <a:gd name="connsiteX1" fmla="*/ 264484 w 264484"/>
                <a:gd name="connsiteY1" fmla="*/ 31050 h 469200"/>
                <a:gd name="connsiteX2" fmla="*/ 250197 w 264484"/>
                <a:gd name="connsiteY2" fmla="*/ 469200 h 469200"/>
                <a:gd name="connsiteX3" fmla="*/ 107322 w 264484"/>
                <a:gd name="connsiteY3" fmla="*/ 400143 h 469200"/>
                <a:gd name="connsiteX4" fmla="*/ 9691 w 264484"/>
                <a:gd name="connsiteY4" fmla="*/ 245362 h 469200"/>
                <a:gd name="connsiteX0" fmla="*/ 9691 w 291116"/>
                <a:gd name="connsiteY0" fmla="*/ 245362 h 469200"/>
                <a:gd name="connsiteX1" fmla="*/ 264484 w 291116"/>
                <a:gd name="connsiteY1" fmla="*/ 31050 h 469200"/>
                <a:gd name="connsiteX2" fmla="*/ 290678 w 291116"/>
                <a:gd name="connsiteY2" fmla="*/ 385857 h 469200"/>
                <a:gd name="connsiteX3" fmla="*/ 250197 w 291116"/>
                <a:gd name="connsiteY3" fmla="*/ 469200 h 469200"/>
                <a:gd name="connsiteX4" fmla="*/ 107322 w 291116"/>
                <a:gd name="connsiteY4" fmla="*/ 400143 h 469200"/>
                <a:gd name="connsiteX5" fmla="*/ 9691 w 291116"/>
                <a:gd name="connsiteY5" fmla="*/ 245362 h 469200"/>
                <a:gd name="connsiteX0" fmla="*/ 9691 w 291116"/>
                <a:gd name="connsiteY0" fmla="*/ 245362 h 469200"/>
                <a:gd name="connsiteX1" fmla="*/ 264484 w 291116"/>
                <a:gd name="connsiteY1" fmla="*/ 31050 h 469200"/>
                <a:gd name="connsiteX2" fmla="*/ 290678 w 291116"/>
                <a:gd name="connsiteY2" fmla="*/ 385857 h 469200"/>
                <a:gd name="connsiteX3" fmla="*/ 250197 w 291116"/>
                <a:gd name="connsiteY3" fmla="*/ 469200 h 469200"/>
                <a:gd name="connsiteX4" fmla="*/ 107322 w 291116"/>
                <a:gd name="connsiteY4" fmla="*/ 400143 h 469200"/>
                <a:gd name="connsiteX5" fmla="*/ 9691 w 291116"/>
                <a:gd name="connsiteY5" fmla="*/ 245362 h 469200"/>
                <a:gd name="connsiteX0" fmla="*/ 9691 w 291116"/>
                <a:gd name="connsiteY0" fmla="*/ 245362 h 469200"/>
                <a:gd name="connsiteX1" fmla="*/ 264484 w 291116"/>
                <a:gd name="connsiteY1" fmla="*/ 31050 h 469200"/>
                <a:gd name="connsiteX2" fmla="*/ 290678 w 291116"/>
                <a:gd name="connsiteY2" fmla="*/ 385857 h 469200"/>
                <a:gd name="connsiteX3" fmla="*/ 250197 w 291116"/>
                <a:gd name="connsiteY3" fmla="*/ 469200 h 469200"/>
                <a:gd name="connsiteX4" fmla="*/ 107322 w 291116"/>
                <a:gd name="connsiteY4" fmla="*/ 400143 h 469200"/>
                <a:gd name="connsiteX5" fmla="*/ 9691 w 291116"/>
                <a:gd name="connsiteY5" fmla="*/ 245362 h 469200"/>
                <a:gd name="connsiteX0" fmla="*/ 9691 w 338599"/>
                <a:gd name="connsiteY0" fmla="*/ 245362 h 469200"/>
                <a:gd name="connsiteX1" fmla="*/ 264484 w 338599"/>
                <a:gd name="connsiteY1" fmla="*/ 31050 h 469200"/>
                <a:gd name="connsiteX2" fmla="*/ 338303 w 338599"/>
                <a:gd name="connsiteY2" fmla="*/ 300132 h 469200"/>
                <a:gd name="connsiteX3" fmla="*/ 290678 w 338599"/>
                <a:gd name="connsiteY3" fmla="*/ 385857 h 469200"/>
                <a:gd name="connsiteX4" fmla="*/ 250197 w 338599"/>
                <a:gd name="connsiteY4" fmla="*/ 469200 h 469200"/>
                <a:gd name="connsiteX5" fmla="*/ 107322 w 338599"/>
                <a:gd name="connsiteY5" fmla="*/ 400143 h 469200"/>
                <a:gd name="connsiteX6" fmla="*/ 9691 w 338599"/>
                <a:gd name="connsiteY6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38303 w 349392"/>
                <a:gd name="connsiteY2" fmla="*/ 300132 h 469200"/>
                <a:gd name="connsiteX3" fmla="*/ 290678 w 349392"/>
                <a:gd name="connsiteY3" fmla="*/ 385857 h 469200"/>
                <a:gd name="connsiteX4" fmla="*/ 250197 w 349392"/>
                <a:gd name="connsiteY4" fmla="*/ 469200 h 469200"/>
                <a:gd name="connsiteX5" fmla="*/ 107322 w 349392"/>
                <a:gd name="connsiteY5" fmla="*/ 400143 h 469200"/>
                <a:gd name="connsiteX6" fmla="*/ 9691 w 349392"/>
                <a:gd name="connsiteY6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12108 w 349392"/>
                <a:gd name="connsiteY2" fmla="*/ 226313 h 469200"/>
                <a:gd name="connsiteX3" fmla="*/ 338303 w 349392"/>
                <a:gd name="connsiteY3" fmla="*/ 300132 h 469200"/>
                <a:gd name="connsiteX4" fmla="*/ 290678 w 349392"/>
                <a:gd name="connsiteY4" fmla="*/ 385857 h 469200"/>
                <a:gd name="connsiteX5" fmla="*/ 250197 w 349392"/>
                <a:gd name="connsiteY5" fmla="*/ 469200 h 469200"/>
                <a:gd name="connsiteX6" fmla="*/ 107322 w 349392"/>
                <a:gd name="connsiteY6" fmla="*/ 400143 h 469200"/>
                <a:gd name="connsiteX7" fmla="*/ 9691 w 349392"/>
                <a:gd name="connsiteY7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12108 w 349392"/>
                <a:gd name="connsiteY2" fmla="*/ 226313 h 469200"/>
                <a:gd name="connsiteX3" fmla="*/ 338303 w 349392"/>
                <a:gd name="connsiteY3" fmla="*/ 300132 h 469200"/>
                <a:gd name="connsiteX4" fmla="*/ 290678 w 349392"/>
                <a:gd name="connsiteY4" fmla="*/ 385857 h 469200"/>
                <a:gd name="connsiteX5" fmla="*/ 250197 w 349392"/>
                <a:gd name="connsiteY5" fmla="*/ 469200 h 469200"/>
                <a:gd name="connsiteX6" fmla="*/ 107322 w 349392"/>
                <a:gd name="connsiteY6" fmla="*/ 400143 h 469200"/>
                <a:gd name="connsiteX7" fmla="*/ 9691 w 349392"/>
                <a:gd name="connsiteY7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02583 w 349392"/>
                <a:gd name="connsiteY2" fmla="*/ 166782 h 469200"/>
                <a:gd name="connsiteX3" fmla="*/ 312108 w 349392"/>
                <a:gd name="connsiteY3" fmla="*/ 226313 h 469200"/>
                <a:gd name="connsiteX4" fmla="*/ 338303 w 349392"/>
                <a:gd name="connsiteY4" fmla="*/ 300132 h 469200"/>
                <a:gd name="connsiteX5" fmla="*/ 290678 w 349392"/>
                <a:gd name="connsiteY5" fmla="*/ 385857 h 469200"/>
                <a:gd name="connsiteX6" fmla="*/ 250197 w 349392"/>
                <a:gd name="connsiteY6" fmla="*/ 469200 h 469200"/>
                <a:gd name="connsiteX7" fmla="*/ 107322 w 349392"/>
                <a:gd name="connsiteY7" fmla="*/ 400143 h 469200"/>
                <a:gd name="connsiteX8" fmla="*/ 9691 w 349392"/>
                <a:gd name="connsiteY8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02583 w 349392"/>
                <a:gd name="connsiteY2" fmla="*/ 166782 h 469200"/>
                <a:gd name="connsiteX3" fmla="*/ 312108 w 349392"/>
                <a:gd name="connsiteY3" fmla="*/ 226313 h 469200"/>
                <a:gd name="connsiteX4" fmla="*/ 338303 w 349392"/>
                <a:gd name="connsiteY4" fmla="*/ 300132 h 469200"/>
                <a:gd name="connsiteX5" fmla="*/ 290678 w 349392"/>
                <a:gd name="connsiteY5" fmla="*/ 385857 h 469200"/>
                <a:gd name="connsiteX6" fmla="*/ 250197 w 349392"/>
                <a:gd name="connsiteY6" fmla="*/ 469200 h 469200"/>
                <a:gd name="connsiteX7" fmla="*/ 107322 w 349392"/>
                <a:gd name="connsiteY7" fmla="*/ 400143 h 469200"/>
                <a:gd name="connsiteX8" fmla="*/ 9691 w 349392"/>
                <a:gd name="connsiteY8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02583 w 349392"/>
                <a:gd name="connsiteY2" fmla="*/ 166782 h 469200"/>
                <a:gd name="connsiteX3" fmla="*/ 312108 w 349392"/>
                <a:gd name="connsiteY3" fmla="*/ 226313 h 469200"/>
                <a:gd name="connsiteX4" fmla="*/ 338303 w 349392"/>
                <a:gd name="connsiteY4" fmla="*/ 300132 h 469200"/>
                <a:gd name="connsiteX5" fmla="*/ 290678 w 349392"/>
                <a:gd name="connsiteY5" fmla="*/ 385857 h 469200"/>
                <a:gd name="connsiteX6" fmla="*/ 250197 w 349392"/>
                <a:gd name="connsiteY6" fmla="*/ 469200 h 469200"/>
                <a:gd name="connsiteX7" fmla="*/ 107322 w 349392"/>
                <a:gd name="connsiteY7" fmla="*/ 400143 h 469200"/>
                <a:gd name="connsiteX8" fmla="*/ 9691 w 349392"/>
                <a:gd name="connsiteY8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02583 w 349392"/>
                <a:gd name="connsiteY2" fmla="*/ 166782 h 469200"/>
                <a:gd name="connsiteX3" fmla="*/ 312108 w 349392"/>
                <a:gd name="connsiteY3" fmla="*/ 226313 h 469200"/>
                <a:gd name="connsiteX4" fmla="*/ 338303 w 349392"/>
                <a:gd name="connsiteY4" fmla="*/ 300132 h 469200"/>
                <a:gd name="connsiteX5" fmla="*/ 290678 w 349392"/>
                <a:gd name="connsiteY5" fmla="*/ 385857 h 469200"/>
                <a:gd name="connsiteX6" fmla="*/ 250197 w 349392"/>
                <a:gd name="connsiteY6" fmla="*/ 469200 h 469200"/>
                <a:gd name="connsiteX7" fmla="*/ 107322 w 349392"/>
                <a:gd name="connsiteY7" fmla="*/ 400143 h 469200"/>
                <a:gd name="connsiteX8" fmla="*/ 9691 w 349392"/>
                <a:gd name="connsiteY8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02583 w 349392"/>
                <a:gd name="connsiteY2" fmla="*/ 166782 h 469200"/>
                <a:gd name="connsiteX3" fmla="*/ 312108 w 349392"/>
                <a:gd name="connsiteY3" fmla="*/ 226313 h 469200"/>
                <a:gd name="connsiteX4" fmla="*/ 338303 w 349392"/>
                <a:gd name="connsiteY4" fmla="*/ 300132 h 469200"/>
                <a:gd name="connsiteX5" fmla="*/ 290678 w 349392"/>
                <a:gd name="connsiteY5" fmla="*/ 385857 h 469200"/>
                <a:gd name="connsiteX6" fmla="*/ 250197 w 349392"/>
                <a:gd name="connsiteY6" fmla="*/ 469200 h 469200"/>
                <a:gd name="connsiteX7" fmla="*/ 107322 w 349392"/>
                <a:gd name="connsiteY7" fmla="*/ 400143 h 469200"/>
                <a:gd name="connsiteX8" fmla="*/ 9691 w 349392"/>
                <a:gd name="connsiteY8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02583 w 349392"/>
                <a:gd name="connsiteY2" fmla="*/ 166782 h 469200"/>
                <a:gd name="connsiteX3" fmla="*/ 312108 w 349392"/>
                <a:gd name="connsiteY3" fmla="*/ 226313 h 469200"/>
                <a:gd name="connsiteX4" fmla="*/ 338303 w 349392"/>
                <a:gd name="connsiteY4" fmla="*/ 300132 h 469200"/>
                <a:gd name="connsiteX5" fmla="*/ 290678 w 349392"/>
                <a:gd name="connsiteY5" fmla="*/ 385857 h 469200"/>
                <a:gd name="connsiteX6" fmla="*/ 250197 w 349392"/>
                <a:gd name="connsiteY6" fmla="*/ 469200 h 469200"/>
                <a:gd name="connsiteX7" fmla="*/ 107322 w 349392"/>
                <a:gd name="connsiteY7" fmla="*/ 400143 h 469200"/>
                <a:gd name="connsiteX8" fmla="*/ 9691 w 349392"/>
                <a:gd name="connsiteY8" fmla="*/ 245362 h 469200"/>
                <a:gd name="connsiteX0" fmla="*/ 9691 w 349392"/>
                <a:gd name="connsiteY0" fmla="*/ 245362 h 469200"/>
                <a:gd name="connsiteX1" fmla="*/ 264484 w 349392"/>
                <a:gd name="connsiteY1" fmla="*/ 31050 h 469200"/>
                <a:gd name="connsiteX2" fmla="*/ 302583 w 349392"/>
                <a:gd name="connsiteY2" fmla="*/ 166782 h 469200"/>
                <a:gd name="connsiteX3" fmla="*/ 312108 w 349392"/>
                <a:gd name="connsiteY3" fmla="*/ 226313 h 469200"/>
                <a:gd name="connsiteX4" fmla="*/ 338303 w 349392"/>
                <a:gd name="connsiteY4" fmla="*/ 300132 h 469200"/>
                <a:gd name="connsiteX5" fmla="*/ 290678 w 349392"/>
                <a:gd name="connsiteY5" fmla="*/ 385857 h 469200"/>
                <a:gd name="connsiteX6" fmla="*/ 250197 w 349392"/>
                <a:gd name="connsiteY6" fmla="*/ 469200 h 469200"/>
                <a:gd name="connsiteX7" fmla="*/ 107322 w 349392"/>
                <a:gd name="connsiteY7" fmla="*/ 400143 h 469200"/>
                <a:gd name="connsiteX8" fmla="*/ 9691 w 349392"/>
                <a:gd name="connsiteY8" fmla="*/ 245362 h 46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9392" h="469200">
                  <a:moveTo>
                    <a:pt x="9691" y="245362"/>
                  </a:moveTo>
                  <a:cubicBezTo>
                    <a:pt x="-46667" y="5649"/>
                    <a:pt x="156534" y="-41181"/>
                    <a:pt x="264484" y="31050"/>
                  </a:cubicBezTo>
                  <a:cubicBezTo>
                    <a:pt x="280756" y="61212"/>
                    <a:pt x="318459" y="119950"/>
                    <a:pt x="302583" y="166782"/>
                  </a:cubicBezTo>
                  <a:cubicBezTo>
                    <a:pt x="334332" y="194563"/>
                    <a:pt x="328380" y="206867"/>
                    <a:pt x="312108" y="226313"/>
                  </a:cubicBezTo>
                  <a:cubicBezTo>
                    <a:pt x="352986" y="261635"/>
                    <a:pt x="340287" y="264413"/>
                    <a:pt x="338303" y="300132"/>
                  </a:cubicBezTo>
                  <a:cubicBezTo>
                    <a:pt x="378388" y="364029"/>
                    <a:pt x="297425" y="362045"/>
                    <a:pt x="290678" y="385857"/>
                  </a:cubicBezTo>
                  <a:cubicBezTo>
                    <a:pt x="284328" y="425545"/>
                    <a:pt x="280359" y="446181"/>
                    <a:pt x="250197" y="469200"/>
                  </a:cubicBezTo>
                  <a:cubicBezTo>
                    <a:pt x="200190" y="460468"/>
                    <a:pt x="154947" y="423162"/>
                    <a:pt x="107322" y="400143"/>
                  </a:cubicBezTo>
                  <a:cubicBezTo>
                    <a:pt x="89065" y="334262"/>
                    <a:pt x="20804" y="289812"/>
                    <a:pt x="9691" y="24536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88" name="Rectangle 15"/>
            <p:cNvSpPr/>
            <p:nvPr/>
          </p:nvSpPr>
          <p:spPr bwMode="auto">
            <a:xfrm>
              <a:off x="234948" y="3759200"/>
              <a:ext cx="1106488" cy="2690813"/>
            </a:xfrm>
            <a:custGeom>
              <a:avLst/>
              <a:gdLst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764381 w 1033462"/>
                <a:gd name="connsiteY6" fmla="*/ 38100 h 2537628"/>
                <a:gd name="connsiteX7" fmla="*/ 940594 w 1033462"/>
                <a:gd name="connsiteY7" fmla="*/ 150020 h 2537628"/>
                <a:gd name="connsiteX8" fmla="*/ 1033462 w 1033462"/>
                <a:gd name="connsiteY8" fmla="*/ 521495 h 2537628"/>
                <a:gd name="connsiteX9" fmla="*/ 981075 w 1033462"/>
                <a:gd name="connsiteY9" fmla="*/ 850107 h 2537628"/>
                <a:gd name="connsiteX10" fmla="*/ 921544 w 1033462"/>
                <a:gd name="connsiteY10" fmla="*/ 945357 h 2537628"/>
                <a:gd name="connsiteX11" fmla="*/ 923924 w 1033462"/>
                <a:gd name="connsiteY11" fmla="*/ 1435894 h 2537628"/>
                <a:gd name="connsiteX12" fmla="*/ 831055 w 1033462"/>
                <a:gd name="connsiteY12" fmla="*/ 2305050 h 2537628"/>
                <a:gd name="connsiteX13" fmla="*/ 809624 w 1033462"/>
                <a:gd name="connsiteY13" fmla="*/ 2343150 h 2537628"/>
                <a:gd name="connsiteX14" fmla="*/ 976312 w 1033462"/>
                <a:gd name="connsiteY14" fmla="*/ 2416968 h 2537628"/>
                <a:gd name="connsiteX15" fmla="*/ 833436 w 1033462"/>
                <a:gd name="connsiteY15" fmla="*/ 2452687 h 2537628"/>
                <a:gd name="connsiteX16" fmla="*/ 638174 w 1033462"/>
                <a:gd name="connsiteY16" fmla="*/ 2419351 h 2537628"/>
                <a:gd name="connsiteX17" fmla="*/ 614361 w 1033462"/>
                <a:gd name="connsiteY17" fmla="*/ 2076450 h 2537628"/>
                <a:gd name="connsiteX18" fmla="*/ 635793 w 1033462"/>
                <a:gd name="connsiteY18" fmla="*/ 1516856 h 2537628"/>
                <a:gd name="connsiteX19" fmla="*/ 595311 w 1033462"/>
                <a:gd name="connsiteY19" fmla="*/ 1754981 h 2537628"/>
                <a:gd name="connsiteX20" fmla="*/ 535780 w 1033462"/>
                <a:gd name="connsiteY20" fmla="*/ 1971675 h 2537628"/>
                <a:gd name="connsiteX21" fmla="*/ 531018 w 1033462"/>
                <a:gd name="connsiteY21" fmla="*/ 2407444 h 2537628"/>
                <a:gd name="connsiteX22" fmla="*/ 609599 w 1033462"/>
                <a:gd name="connsiteY22" fmla="*/ 2509837 h 2537628"/>
                <a:gd name="connsiteX23" fmla="*/ 450056 w 1033462"/>
                <a:gd name="connsiteY23" fmla="*/ 2531268 h 2537628"/>
                <a:gd name="connsiteX24" fmla="*/ 333374 w 1033462"/>
                <a:gd name="connsiteY24" fmla="*/ 2374106 h 2537628"/>
                <a:gd name="connsiteX25" fmla="*/ 328611 w 1033462"/>
                <a:gd name="connsiteY25" fmla="*/ 1912144 h 2537628"/>
                <a:gd name="connsiteX26" fmla="*/ 376236 w 1033462"/>
                <a:gd name="connsiteY26" fmla="*/ 1228726 h 2537628"/>
                <a:gd name="connsiteX27" fmla="*/ 154780 w 1033462"/>
                <a:gd name="connsiteY27" fmla="*/ 1181100 h 2537628"/>
                <a:gd name="connsiteX28" fmla="*/ 192881 w 1033462"/>
                <a:gd name="connsiteY28" fmla="*/ 921545 h 2537628"/>
                <a:gd name="connsiteX29" fmla="*/ 0 w 1033462"/>
                <a:gd name="connsiteY29" fmla="*/ 535782 h 2537628"/>
                <a:gd name="connsiteX30" fmla="*/ 283369 w 1033462"/>
                <a:gd name="connsiteY30" fmla="*/ 71438 h 2537628"/>
                <a:gd name="connsiteX31" fmla="*/ 561975 w 1033462"/>
                <a:gd name="connsiteY31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764381 w 1033462"/>
                <a:gd name="connsiteY7" fmla="*/ 38100 h 2537628"/>
                <a:gd name="connsiteX8" fmla="*/ 940594 w 1033462"/>
                <a:gd name="connsiteY8" fmla="*/ 150020 h 2537628"/>
                <a:gd name="connsiteX9" fmla="*/ 1033462 w 1033462"/>
                <a:gd name="connsiteY9" fmla="*/ 521495 h 2537628"/>
                <a:gd name="connsiteX10" fmla="*/ 981075 w 1033462"/>
                <a:gd name="connsiteY10" fmla="*/ 850107 h 2537628"/>
                <a:gd name="connsiteX11" fmla="*/ 921544 w 1033462"/>
                <a:gd name="connsiteY11" fmla="*/ 945357 h 2537628"/>
                <a:gd name="connsiteX12" fmla="*/ 923924 w 1033462"/>
                <a:gd name="connsiteY12" fmla="*/ 1435894 h 2537628"/>
                <a:gd name="connsiteX13" fmla="*/ 831055 w 1033462"/>
                <a:gd name="connsiteY13" fmla="*/ 2305050 h 2537628"/>
                <a:gd name="connsiteX14" fmla="*/ 809624 w 1033462"/>
                <a:gd name="connsiteY14" fmla="*/ 2343150 h 2537628"/>
                <a:gd name="connsiteX15" fmla="*/ 976312 w 1033462"/>
                <a:gd name="connsiteY15" fmla="*/ 2416968 h 2537628"/>
                <a:gd name="connsiteX16" fmla="*/ 833436 w 1033462"/>
                <a:gd name="connsiteY16" fmla="*/ 2452687 h 2537628"/>
                <a:gd name="connsiteX17" fmla="*/ 638174 w 1033462"/>
                <a:gd name="connsiteY17" fmla="*/ 2419351 h 2537628"/>
                <a:gd name="connsiteX18" fmla="*/ 614361 w 1033462"/>
                <a:gd name="connsiteY18" fmla="*/ 2076450 h 2537628"/>
                <a:gd name="connsiteX19" fmla="*/ 635793 w 1033462"/>
                <a:gd name="connsiteY19" fmla="*/ 1516856 h 2537628"/>
                <a:gd name="connsiteX20" fmla="*/ 595311 w 1033462"/>
                <a:gd name="connsiteY20" fmla="*/ 1754981 h 2537628"/>
                <a:gd name="connsiteX21" fmla="*/ 535780 w 1033462"/>
                <a:gd name="connsiteY21" fmla="*/ 1971675 h 2537628"/>
                <a:gd name="connsiteX22" fmla="*/ 531018 w 1033462"/>
                <a:gd name="connsiteY22" fmla="*/ 2407444 h 2537628"/>
                <a:gd name="connsiteX23" fmla="*/ 609599 w 1033462"/>
                <a:gd name="connsiteY23" fmla="*/ 2509837 h 2537628"/>
                <a:gd name="connsiteX24" fmla="*/ 450056 w 1033462"/>
                <a:gd name="connsiteY24" fmla="*/ 2531268 h 2537628"/>
                <a:gd name="connsiteX25" fmla="*/ 333374 w 1033462"/>
                <a:gd name="connsiteY25" fmla="*/ 2374106 h 2537628"/>
                <a:gd name="connsiteX26" fmla="*/ 328611 w 1033462"/>
                <a:gd name="connsiteY26" fmla="*/ 1912144 h 2537628"/>
                <a:gd name="connsiteX27" fmla="*/ 376236 w 1033462"/>
                <a:gd name="connsiteY27" fmla="*/ 1228726 h 2537628"/>
                <a:gd name="connsiteX28" fmla="*/ 154780 w 1033462"/>
                <a:gd name="connsiteY28" fmla="*/ 1181100 h 2537628"/>
                <a:gd name="connsiteX29" fmla="*/ 192881 w 1033462"/>
                <a:gd name="connsiteY29" fmla="*/ 921545 h 2537628"/>
                <a:gd name="connsiteX30" fmla="*/ 0 w 1033462"/>
                <a:gd name="connsiteY30" fmla="*/ 535782 h 2537628"/>
                <a:gd name="connsiteX31" fmla="*/ 283369 w 1033462"/>
                <a:gd name="connsiteY31" fmla="*/ 71438 h 2537628"/>
                <a:gd name="connsiteX32" fmla="*/ 561975 w 1033462"/>
                <a:gd name="connsiteY32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4381 w 1033462"/>
                <a:gd name="connsiteY8" fmla="*/ 38100 h 2537628"/>
                <a:gd name="connsiteX9" fmla="*/ 940594 w 1033462"/>
                <a:gd name="connsiteY9" fmla="*/ 150020 h 2537628"/>
                <a:gd name="connsiteX10" fmla="*/ 1033462 w 1033462"/>
                <a:gd name="connsiteY10" fmla="*/ 521495 h 2537628"/>
                <a:gd name="connsiteX11" fmla="*/ 981075 w 1033462"/>
                <a:gd name="connsiteY11" fmla="*/ 850107 h 2537628"/>
                <a:gd name="connsiteX12" fmla="*/ 921544 w 1033462"/>
                <a:gd name="connsiteY12" fmla="*/ 945357 h 2537628"/>
                <a:gd name="connsiteX13" fmla="*/ 923924 w 1033462"/>
                <a:gd name="connsiteY13" fmla="*/ 1435894 h 2537628"/>
                <a:gd name="connsiteX14" fmla="*/ 831055 w 1033462"/>
                <a:gd name="connsiteY14" fmla="*/ 2305050 h 2537628"/>
                <a:gd name="connsiteX15" fmla="*/ 809624 w 1033462"/>
                <a:gd name="connsiteY15" fmla="*/ 2343150 h 2537628"/>
                <a:gd name="connsiteX16" fmla="*/ 976312 w 1033462"/>
                <a:gd name="connsiteY16" fmla="*/ 2416968 h 2537628"/>
                <a:gd name="connsiteX17" fmla="*/ 833436 w 1033462"/>
                <a:gd name="connsiteY17" fmla="*/ 2452687 h 2537628"/>
                <a:gd name="connsiteX18" fmla="*/ 638174 w 1033462"/>
                <a:gd name="connsiteY18" fmla="*/ 2419351 h 2537628"/>
                <a:gd name="connsiteX19" fmla="*/ 614361 w 1033462"/>
                <a:gd name="connsiteY19" fmla="*/ 2076450 h 2537628"/>
                <a:gd name="connsiteX20" fmla="*/ 635793 w 1033462"/>
                <a:gd name="connsiteY20" fmla="*/ 1516856 h 2537628"/>
                <a:gd name="connsiteX21" fmla="*/ 595311 w 1033462"/>
                <a:gd name="connsiteY21" fmla="*/ 1754981 h 2537628"/>
                <a:gd name="connsiteX22" fmla="*/ 535780 w 1033462"/>
                <a:gd name="connsiteY22" fmla="*/ 1971675 h 2537628"/>
                <a:gd name="connsiteX23" fmla="*/ 531018 w 1033462"/>
                <a:gd name="connsiteY23" fmla="*/ 2407444 h 2537628"/>
                <a:gd name="connsiteX24" fmla="*/ 609599 w 1033462"/>
                <a:gd name="connsiteY24" fmla="*/ 2509837 h 2537628"/>
                <a:gd name="connsiteX25" fmla="*/ 450056 w 1033462"/>
                <a:gd name="connsiteY25" fmla="*/ 2531268 h 2537628"/>
                <a:gd name="connsiteX26" fmla="*/ 333374 w 1033462"/>
                <a:gd name="connsiteY26" fmla="*/ 2374106 h 2537628"/>
                <a:gd name="connsiteX27" fmla="*/ 328611 w 1033462"/>
                <a:gd name="connsiteY27" fmla="*/ 1912144 h 2537628"/>
                <a:gd name="connsiteX28" fmla="*/ 376236 w 1033462"/>
                <a:gd name="connsiteY28" fmla="*/ 1228726 h 2537628"/>
                <a:gd name="connsiteX29" fmla="*/ 154780 w 1033462"/>
                <a:gd name="connsiteY29" fmla="*/ 1181100 h 2537628"/>
                <a:gd name="connsiteX30" fmla="*/ 192881 w 1033462"/>
                <a:gd name="connsiteY30" fmla="*/ 921545 h 2537628"/>
                <a:gd name="connsiteX31" fmla="*/ 0 w 1033462"/>
                <a:gd name="connsiteY31" fmla="*/ 535782 h 2537628"/>
                <a:gd name="connsiteX32" fmla="*/ 283369 w 1033462"/>
                <a:gd name="connsiteY32" fmla="*/ 71438 h 2537628"/>
                <a:gd name="connsiteX33" fmla="*/ 561975 w 1033462"/>
                <a:gd name="connsiteY33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4381 w 1033462"/>
                <a:gd name="connsiteY8" fmla="*/ 38100 h 2537628"/>
                <a:gd name="connsiteX9" fmla="*/ 940594 w 1033462"/>
                <a:gd name="connsiteY9" fmla="*/ 150020 h 2537628"/>
                <a:gd name="connsiteX10" fmla="*/ 1033462 w 1033462"/>
                <a:gd name="connsiteY10" fmla="*/ 521495 h 2537628"/>
                <a:gd name="connsiteX11" fmla="*/ 981075 w 1033462"/>
                <a:gd name="connsiteY11" fmla="*/ 850107 h 2537628"/>
                <a:gd name="connsiteX12" fmla="*/ 921544 w 1033462"/>
                <a:gd name="connsiteY12" fmla="*/ 945357 h 2537628"/>
                <a:gd name="connsiteX13" fmla="*/ 923924 w 1033462"/>
                <a:gd name="connsiteY13" fmla="*/ 1435894 h 2537628"/>
                <a:gd name="connsiteX14" fmla="*/ 831055 w 1033462"/>
                <a:gd name="connsiteY14" fmla="*/ 2305050 h 2537628"/>
                <a:gd name="connsiteX15" fmla="*/ 809624 w 1033462"/>
                <a:gd name="connsiteY15" fmla="*/ 2343150 h 2537628"/>
                <a:gd name="connsiteX16" fmla="*/ 976312 w 1033462"/>
                <a:gd name="connsiteY16" fmla="*/ 2416968 h 2537628"/>
                <a:gd name="connsiteX17" fmla="*/ 833436 w 1033462"/>
                <a:gd name="connsiteY17" fmla="*/ 2452687 h 2537628"/>
                <a:gd name="connsiteX18" fmla="*/ 638174 w 1033462"/>
                <a:gd name="connsiteY18" fmla="*/ 2419351 h 2537628"/>
                <a:gd name="connsiteX19" fmla="*/ 614361 w 1033462"/>
                <a:gd name="connsiteY19" fmla="*/ 2076450 h 2537628"/>
                <a:gd name="connsiteX20" fmla="*/ 635793 w 1033462"/>
                <a:gd name="connsiteY20" fmla="*/ 1516856 h 2537628"/>
                <a:gd name="connsiteX21" fmla="*/ 595311 w 1033462"/>
                <a:gd name="connsiteY21" fmla="*/ 1754981 h 2537628"/>
                <a:gd name="connsiteX22" fmla="*/ 535780 w 1033462"/>
                <a:gd name="connsiteY22" fmla="*/ 1971675 h 2537628"/>
                <a:gd name="connsiteX23" fmla="*/ 531018 w 1033462"/>
                <a:gd name="connsiteY23" fmla="*/ 2407444 h 2537628"/>
                <a:gd name="connsiteX24" fmla="*/ 609599 w 1033462"/>
                <a:gd name="connsiteY24" fmla="*/ 2509837 h 2537628"/>
                <a:gd name="connsiteX25" fmla="*/ 450056 w 1033462"/>
                <a:gd name="connsiteY25" fmla="*/ 2531268 h 2537628"/>
                <a:gd name="connsiteX26" fmla="*/ 333374 w 1033462"/>
                <a:gd name="connsiteY26" fmla="*/ 2374106 h 2537628"/>
                <a:gd name="connsiteX27" fmla="*/ 328611 w 1033462"/>
                <a:gd name="connsiteY27" fmla="*/ 1912144 h 2537628"/>
                <a:gd name="connsiteX28" fmla="*/ 376236 w 1033462"/>
                <a:gd name="connsiteY28" fmla="*/ 1228726 h 2537628"/>
                <a:gd name="connsiteX29" fmla="*/ 154780 w 1033462"/>
                <a:gd name="connsiteY29" fmla="*/ 1181100 h 2537628"/>
                <a:gd name="connsiteX30" fmla="*/ 192881 w 1033462"/>
                <a:gd name="connsiteY30" fmla="*/ 921545 h 2537628"/>
                <a:gd name="connsiteX31" fmla="*/ 0 w 1033462"/>
                <a:gd name="connsiteY31" fmla="*/ 535782 h 2537628"/>
                <a:gd name="connsiteX32" fmla="*/ 283369 w 1033462"/>
                <a:gd name="connsiteY32" fmla="*/ 71438 h 2537628"/>
                <a:gd name="connsiteX33" fmla="*/ 561975 w 1033462"/>
                <a:gd name="connsiteY33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4381 w 1033462"/>
                <a:gd name="connsiteY8" fmla="*/ 38100 h 2537628"/>
                <a:gd name="connsiteX9" fmla="*/ 940594 w 1033462"/>
                <a:gd name="connsiteY9" fmla="*/ 150020 h 2537628"/>
                <a:gd name="connsiteX10" fmla="*/ 1033462 w 1033462"/>
                <a:gd name="connsiteY10" fmla="*/ 521495 h 2537628"/>
                <a:gd name="connsiteX11" fmla="*/ 981075 w 1033462"/>
                <a:gd name="connsiteY11" fmla="*/ 850107 h 2537628"/>
                <a:gd name="connsiteX12" fmla="*/ 921544 w 1033462"/>
                <a:gd name="connsiteY12" fmla="*/ 945357 h 2537628"/>
                <a:gd name="connsiteX13" fmla="*/ 923924 w 1033462"/>
                <a:gd name="connsiteY13" fmla="*/ 1435894 h 2537628"/>
                <a:gd name="connsiteX14" fmla="*/ 831055 w 1033462"/>
                <a:gd name="connsiteY14" fmla="*/ 2305050 h 2537628"/>
                <a:gd name="connsiteX15" fmla="*/ 809624 w 1033462"/>
                <a:gd name="connsiteY15" fmla="*/ 2343150 h 2537628"/>
                <a:gd name="connsiteX16" fmla="*/ 976312 w 1033462"/>
                <a:gd name="connsiteY16" fmla="*/ 2416968 h 2537628"/>
                <a:gd name="connsiteX17" fmla="*/ 833436 w 1033462"/>
                <a:gd name="connsiteY17" fmla="*/ 2452687 h 2537628"/>
                <a:gd name="connsiteX18" fmla="*/ 638174 w 1033462"/>
                <a:gd name="connsiteY18" fmla="*/ 2419351 h 2537628"/>
                <a:gd name="connsiteX19" fmla="*/ 614361 w 1033462"/>
                <a:gd name="connsiteY19" fmla="*/ 2076450 h 2537628"/>
                <a:gd name="connsiteX20" fmla="*/ 635793 w 1033462"/>
                <a:gd name="connsiteY20" fmla="*/ 1516856 h 2537628"/>
                <a:gd name="connsiteX21" fmla="*/ 595311 w 1033462"/>
                <a:gd name="connsiteY21" fmla="*/ 1754981 h 2537628"/>
                <a:gd name="connsiteX22" fmla="*/ 535780 w 1033462"/>
                <a:gd name="connsiteY22" fmla="*/ 1971675 h 2537628"/>
                <a:gd name="connsiteX23" fmla="*/ 531018 w 1033462"/>
                <a:gd name="connsiteY23" fmla="*/ 2407444 h 2537628"/>
                <a:gd name="connsiteX24" fmla="*/ 609599 w 1033462"/>
                <a:gd name="connsiteY24" fmla="*/ 2509837 h 2537628"/>
                <a:gd name="connsiteX25" fmla="*/ 450056 w 1033462"/>
                <a:gd name="connsiteY25" fmla="*/ 2531268 h 2537628"/>
                <a:gd name="connsiteX26" fmla="*/ 333374 w 1033462"/>
                <a:gd name="connsiteY26" fmla="*/ 2374106 h 2537628"/>
                <a:gd name="connsiteX27" fmla="*/ 328611 w 1033462"/>
                <a:gd name="connsiteY27" fmla="*/ 1912144 h 2537628"/>
                <a:gd name="connsiteX28" fmla="*/ 376236 w 1033462"/>
                <a:gd name="connsiteY28" fmla="*/ 1228726 h 2537628"/>
                <a:gd name="connsiteX29" fmla="*/ 154780 w 1033462"/>
                <a:gd name="connsiteY29" fmla="*/ 1181100 h 2537628"/>
                <a:gd name="connsiteX30" fmla="*/ 192881 w 1033462"/>
                <a:gd name="connsiteY30" fmla="*/ 921545 h 2537628"/>
                <a:gd name="connsiteX31" fmla="*/ 0 w 1033462"/>
                <a:gd name="connsiteY31" fmla="*/ 535782 h 2537628"/>
                <a:gd name="connsiteX32" fmla="*/ 283369 w 1033462"/>
                <a:gd name="connsiteY32" fmla="*/ 71438 h 2537628"/>
                <a:gd name="connsiteX33" fmla="*/ 561975 w 1033462"/>
                <a:gd name="connsiteY33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1001415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977603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977603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977603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409919 w 1033462"/>
                <a:gd name="connsiteY5" fmla="*/ 977603 h 2537628"/>
                <a:gd name="connsiteX6" fmla="*/ 928686 w 1033462"/>
                <a:gd name="connsiteY6" fmla="*/ 916781 h 2537628"/>
                <a:gd name="connsiteX7" fmla="*/ 909636 w 1033462"/>
                <a:gd name="connsiteY7" fmla="*/ 826294 h 2537628"/>
                <a:gd name="connsiteX8" fmla="*/ 766761 w 1033462"/>
                <a:gd name="connsiteY8" fmla="*/ 133350 h 2537628"/>
                <a:gd name="connsiteX9" fmla="*/ 764381 w 1033462"/>
                <a:gd name="connsiteY9" fmla="*/ 38100 h 2537628"/>
                <a:gd name="connsiteX10" fmla="*/ 940594 w 1033462"/>
                <a:gd name="connsiteY10" fmla="*/ 150020 h 2537628"/>
                <a:gd name="connsiteX11" fmla="*/ 1033462 w 1033462"/>
                <a:gd name="connsiteY11" fmla="*/ 521495 h 2537628"/>
                <a:gd name="connsiteX12" fmla="*/ 981075 w 1033462"/>
                <a:gd name="connsiteY12" fmla="*/ 850107 h 2537628"/>
                <a:gd name="connsiteX13" fmla="*/ 921544 w 1033462"/>
                <a:gd name="connsiteY13" fmla="*/ 945357 h 2537628"/>
                <a:gd name="connsiteX14" fmla="*/ 923924 w 1033462"/>
                <a:gd name="connsiteY14" fmla="*/ 1435894 h 2537628"/>
                <a:gd name="connsiteX15" fmla="*/ 831055 w 1033462"/>
                <a:gd name="connsiteY15" fmla="*/ 2305050 h 2537628"/>
                <a:gd name="connsiteX16" fmla="*/ 809624 w 1033462"/>
                <a:gd name="connsiteY16" fmla="*/ 2343150 h 2537628"/>
                <a:gd name="connsiteX17" fmla="*/ 976312 w 1033462"/>
                <a:gd name="connsiteY17" fmla="*/ 2416968 h 2537628"/>
                <a:gd name="connsiteX18" fmla="*/ 833436 w 1033462"/>
                <a:gd name="connsiteY18" fmla="*/ 2452687 h 2537628"/>
                <a:gd name="connsiteX19" fmla="*/ 638174 w 1033462"/>
                <a:gd name="connsiteY19" fmla="*/ 2419351 h 2537628"/>
                <a:gd name="connsiteX20" fmla="*/ 614361 w 1033462"/>
                <a:gd name="connsiteY20" fmla="*/ 2076450 h 2537628"/>
                <a:gd name="connsiteX21" fmla="*/ 635793 w 1033462"/>
                <a:gd name="connsiteY21" fmla="*/ 1516856 h 2537628"/>
                <a:gd name="connsiteX22" fmla="*/ 595311 w 1033462"/>
                <a:gd name="connsiteY22" fmla="*/ 1754981 h 2537628"/>
                <a:gd name="connsiteX23" fmla="*/ 535780 w 1033462"/>
                <a:gd name="connsiteY23" fmla="*/ 1971675 h 2537628"/>
                <a:gd name="connsiteX24" fmla="*/ 531018 w 1033462"/>
                <a:gd name="connsiteY24" fmla="*/ 2407444 h 2537628"/>
                <a:gd name="connsiteX25" fmla="*/ 609599 w 1033462"/>
                <a:gd name="connsiteY25" fmla="*/ 2509837 h 2537628"/>
                <a:gd name="connsiteX26" fmla="*/ 450056 w 1033462"/>
                <a:gd name="connsiteY26" fmla="*/ 2531268 h 2537628"/>
                <a:gd name="connsiteX27" fmla="*/ 333374 w 1033462"/>
                <a:gd name="connsiteY27" fmla="*/ 2374106 h 2537628"/>
                <a:gd name="connsiteX28" fmla="*/ 328611 w 1033462"/>
                <a:gd name="connsiteY28" fmla="*/ 1912144 h 2537628"/>
                <a:gd name="connsiteX29" fmla="*/ 376236 w 1033462"/>
                <a:gd name="connsiteY29" fmla="*/ 1228726 h 2537628"/>
                <a:gd name="connsiteX30" fmla="*/ 154780 w 1033462"/>
                <a:gd name="connsiteY30" fmla="*/ 1181100 h 2537628"/>
                <a:gd name="connsiteX31" fmla="*/ 192881 w 1033462"/>
                <a:gd name="connsiteY31" fmla="*/ 921545 h 2537628"/>
                <a:gd name="connsiteX32" fmla="*/ 0 w 1033462"/>
                <a:gd name="connsiteY32" fmla="*/ 535782 h 2537628"/>
                <a:gd name="connsiteX33" fmla="*/ 283369 w 1033462"/>
                <a:gd name="connsiteY33" fmla="*/ 71438 h 2537628"/>
                <a:gd name="connsiteX34" fmla="*/ 561975 w 1033462"/>
                <a:gd name="connsiteY34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664368 w 1033462"/>
                <a:gd name="connsiteY5" fmla="*/ 431006 h 2537628"/>
                <a:gd name="connsiteX6" fmla="*/ 409919 w 1033462"/>
                <a:gd name="connsiteY6" fmla="*/ 977603 h 2537628"/>
                <a:gd name="connsiteX7" fmla="*/ 928686 w 1033462"/>
                <a:gd name="connsiteY7" fmla="*/ 916781 h 2537628"/>
                <a:gd name="connsiteX8" fmla="*/ 909636 w 1033462"/>
                <a:gd name="connsiteY8" fmla="*/ 826294 h 2537628"/>
                <a:gd name="connsiteX9" fmla="*/ 766761 w 1033462"/>
                <a:gd name="connsiteY9" fmla="*/ 133350 h 2537628"/>
                <a:gd name="connsiteX10" fmla="*/ 764381 w 1033462"/>
                <a:gd name="connsiteY10" fmla="*/ 38100 h 2537628"/>
                <a:gd name="connsiteX11" fmla="*/ 940594 w 1033462"/>
                <a:gd name="connsiteY11" fmla="*/ 150020 h 2537628"/>
                <a:gd name="connsiteX12" fmla="*/ 1033462 w 1033462"/>
                <a:gd name="connsiteY12" fmla="*/ 521495 h 2537628"/>
                <a:gd name="connsiteX13" fmla="*/ 981075 w 1033462"/>
                <a:gd name="connsiteY13" fmla="*/ 850107 h 2537628"/>
                <a:gd name="connsiteX14" fmla="*/ 921544 w 1033462"/>
                <a:gd name="connsiteY14" fmla="*/ 945357 h 2537628"/>
                <a:gd name="connsiteX15" fmla="*/ 923924 w 1033462"/>
                <a:gd name="connsiteY15" fmla="*/ 1435894 h 2537628"/>
                <a:gd name="connsiteX16" fmla="*/ 831055 w 1033462"/>
                <a:gd name="connsiteY16" fmla="*/ 2305050 h 2537628"/>
                <a:gd name="connsiteX17" fmla="*/ 809624 w 1033462"/>
                <a:gd name="connsiteY17" fmla="*/ 2343150 h 2537628"/>
                <a:gd name="connsiteX18" fmla="*/ 976312 w 1033462"/>
                <a:gd name="connsiteY18" fmla="*/ 2416968 h 2537628"/>
                <a:gd name="connsiteX19" fmla="*/ 833436 w 1033462"/>
                <a:gd name="connsiteY19" fmla="*/ 2452687 h 2537628"/>
                <a:gd name="connsiteX20" fmla="*/ 638174 w 1033462"/>
                <a:gd name="connsiteY20" fmla="*/ 2419351 h 2537628"/>
                <a:gd name="connsiteX21" fmla="*/ 614361 w 1033462"/>
                <a:gd name="connsiteY21" fmla="*/ 2076450 h 2537628"/>
                <a:gd name="connsiteX22" fmla="*/ 635793 w 1033462"/>
                <a:gd name="connsiteY22" fmla="*/ 1516856 h 2537628"/>
                <a:gd name="connsiteX23" fmla="*/ 595311 w 1033462"/>
                <a:gd name="connsiteY23" fmla="*/ 1754981 h 2537628"/>
                <a:gd name="connsiteX24" fmla="*/ 535780 w 1033462"/>
                <a:gd name="connsiteY24" fmla="*/ 1971675 h 2537628"/>
                <a:gd name="connsiteX25" fmla="*/ 531018 w 1033462"/>
                <a:gd name="connsiteY25" fmla="*/ 2407444 h 2537628"/>
                <a:gd name="connsiteX26" fmla="*/ 609599 w 1033462"/>
                <a:gd name="connsiteY26" fmla="*/ 2509837 h 2537628"/>
                <a:gd name="connsiteX27" fmla="*/ 450056 w 1033462"/>
                <a:gd name="connsiteY27" fmla="*/ 2531268 h 2537628"/>
                <a:gd name="connsiteX28" fmla="*/ 333374 w 1033462"/>
                <a:gd name="connsiteY28" fmla="*/ 2374106 h 2537628"/>
                <a:gd name="connsiteX29" fmla="*/ 328611 w 1033462"/>
                <a:gd name="connsiteY29" fmla="*/ 1912144 h 2537628"/>
                <a:gd name="connsiteX30" fmla="*/ 376236 w 1033462"/>
                <a:gd name="connsiteY30" fmla="*/ 1228726 h 2537628"/>
                <a:gd name="connsiteX31" fmla="*/ 154780 w 1033462"/>
                <a:gd name="connsiteY31" fmla="*/ 1181100 h 2537628"/>
                <a:gd name="connsiteX32" fmla="*/ 192881 w 1033462"/>
                <a:gd name="connsiteY32" fmla="*/ 921545 h 2537628"/>
                <a:gd name="connsiteX33" fmla="*/ 0 w 1033462"/>
                <a:gd name="connsiteY33" fmla="*/ 535782 h 2537628"/>
                <a:gd name="connsiteX34" fmla="*/ 283369 w 1033462"/>
                <a:gd name="connsiteY34" fmla="*/ 71438 h 2537628"/>
                <a:gd name="connsiteX35" fmla="*/ 561975 w 1033462"/>
                <a:gd name="connsiteY35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664368 w 1033462"/>
                <a:gd name="connsiteY5" fmla="*/ 431006 h 2537628"/>
                <a:gd name="connsiteX6" fmla="*/ 409919 w 1033462"/>
                <a:gd name="connsiteY6" fmla="*/ 977603 h 2537628"/>
                <a:gd name="connsiteX7" fmla="*/ 928686 w 1033462"/>
                <a:gd name="connsiteY7" fmla="*/ 916781 h 2537628"/>
                <a:gd name="connsiteX8" fmla="*/ 909636 w 1033462"/>
                <a:gd name="connsiteY8" fmla="*/ 826294 h 2537628"/>
                <a:gd name="connsiteX9" fmla="*/ 766761 w 1033462"/>
                <a:gd name="connsiteY9" fmla="*/ 133350 h 2537628"/>
                <a:gd name="connsiteX10" fmla="*/ 764381 w 1033462"/>
                <a:gd name="connsiteY10" fmla="*/ 38100 h 2537628"/>
                <a:gd name="connsiteX11" fmla="*/ 940594 w 1033462"/>
                <a:gd name="connsiteY11" fmla="*/ 150020 h 2537628"/>
                <a:gd name="connsiteX12" fmla="*/ 1033462 w 1033462"/>
                <a:gd name="connsiteY12" fmla="*/ 521495 h 2537628"/>
                <a:gd name="connsiteX13" fmla="*/ 981075 w 1033462"/>
                <a:gd name="connsiteY13" fmla="*/ 850107 h 2537628"/>
                <a:gd name="connsiteX14" fmla="*/ 921544 w 1033462"/>
                <a:gd name="connsiteY14" fmla="*/ 945357 h 2537628"/>
                <a:gd name="connsiteX15" fmla="*/ 923924 w 1033462"/>
                <a:gd name="connsiteY15" fmla="*/ 1435894 h 2537628"/>
                <a:gd name="connsiteX16" fmla="*/ 831055 w 1033462"/>
                <a:gd name="connsiteY16" fmla="*/ 2305050 h 2537628"/>
                <a:gd name="connsiteX17" fmla="*/ 809624 w 1033462"/>
                <a:gd name="connsiteY17" fmla="*/ 2343150 h 2537628"/>
                <a:gd name="connsiteX18" fmla="*/ 976312 w 1033462"/>
                <a:gd name="connsiteY18" fmla="*/ 2416968 h 2537628"/>
                <a:gd name="connsiteX19" fmla="*/ 833436 w 1033462"/>
                <a:gd name="connsiteY19" fmla="*/ 2452687 h 2537628"/>
                <a:gd name="connsiteX20" fmla="*/ 638174 w 1033462"/>
                <a:gd name="connsiteY20" fmla="*/ 2419351 h 2537628"/>
                <a:gd name="connsiteX21" fmla="*/ 614361 w 1033462"/>
                <a:gd name="connsiteY21" fmla="*/ 2076450 h 2537628"/>
                <a:gd name="connsiteX22" fmla="*/ 635793 w 1033462"/>
                <a:gd name="connsiteY22" fmla="*/ 1516856 h 2537628"/>
                <a:gd name="connsiteX23" fmla="*/ 595311 w 1033462"/>
                <a:gd name="connsiteY23" fmla="*/ 1754981 h 2537628"/>
                <a:gd name="connsiteX24" fmla="*/ 535780 w 1033462"/>
                <a:gd name="connsiteY24" fmla="*/ 1971675 h 2537628"/>
                <a:gd name="connsiteX25" fmla="*/ 531018 w 1033462"/>
                <a:gd name="connsiteY25" fmla="*/ 2407444 h 2537628"/>
                <a:gd name="connsiteX26" fmla="*/ 609599 w 1033462"/>
                <a:gd name="connsiteY26" fmla="*/ 2509837 h 2537628"/>
                <a:gd name="connsiteX27" fmla="*/ 450056 w 1033462"/>
                <a:gd name="connsiteY27" fmla="*/ 2531268 h 2537628"/>
                <a:gd name="connsiteX28" fmla="*/ 333374 w 1033462"/>
                <a:gd name="connsiteY28" fmla="*/ 2374106 h 2537628"/>
                <a:gd name="connsiteX29" fmla="*/ 328611 w 1033462"/>
                <a:gd name="connsiteY29" fmla="*/ 1912144 h 2537628"/>
                <a:gd name="connsiteX30" fmla="*/ 376236 w 1033462"/>
                <a:gd name="connsiteY30" fmla="*/ 1228726 h 2537628"/>
                <a:gd name="connsiteX31" fmla="*/ 154780 w 1033462"/>
                <a:gd name="connsiteY31" fmla="*/ 1181100 h 2537628"/>
                <a:gd name="connsiteX32" fmla="*/ 192881 w 1033462"/>
                <a:gd name="connsiteY32" fmla="*/ 921545 h 2537628"/>
                <a:gd name="connsiteX33" fmla="*/ 0 w 1033462"/>
                <a:gd name="connsiteY33" fmla="*/ 535782 h 2537628"/>
                <a:gd name="connsiteX34" fmla="*/ 283369 w 1033462"/>
                <a:gd name="connsiteY34" fmla="*/ 71438 h 2537628"/>
                <a:gd name="connsiteX35" fmla="*/ 561975 w 1033462"/>
                <a:gd name="connsiteY35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664368 w 1033462"/>
                <a:gd name="connsiteY5" fmla="*/ 431006 h 2537628"/>
                <a:gd name="connsiteX6" fmla="*/ 409919 w 1033462"/>
                <a:gd name="connsiteY6" fmla="*/ 977603 h 2537628"/>
                <a:gd name="connsiteX7" fmla="*/ 928686 w 1033462"/>
                <a:gd name="connsiteY7" fmla="*/ 916781 h 2537628"/>
                <a:gd name="connsiteX8" fmla="*/ 909636 w 1033462"/>
                <a:gd name="connsiteY8" fmla="*/ 826294 h 2537628"/>
                <a:gd name="connsiteX9" fmla="*/ 766761 w 1033462"/>
                <a:gd name="connsiteY9" fmla="*/ 133350 h 2537628"/>
                <a:gd name="connsiteX10" fmla="*/ 764381 w 1033462"/>
                <a:gd name="connsiteY10" fmla="*/ 38100 h 2537628"/>
                <a:gd name="connsiteX11" fmla="*/ 940594 w 1033462"/>
                <a:gd name="connsiteY11" fmla="*/ 150020 h 2537628"/>
                <a:gd name="connsiteX12" fmla="*/ 1033462 w 1033462"/>
                <a:gd name="connsiteY12" fmla="*/ 521495 h 2537628"/>
                <a:gd name="connsiteX13" fmla="*/ 981075 w 1033462"/>
                <a:gd name="connsiteY13" fmla="*/ 850107 h 2537628"/>
                <a:gd name="connsiteX14" fmla="*/ 921544 w 1033462"/>
                <a:gd name="connsiteY14" fmla="*/ 945357 h 2537628"/>
                <a:gd name="connsiteX15" fmla="*/ 923924 w 1033462"/>
                <a:gd name="connsiteY15" fmla="*/ 1435894 h 2537628"/>
                <a:gd name="connsiteX16" fmla="*/ 831055 w 1033462"/>
                <a:gd name="connsiteY16" fmla="*/ 2305050 h 2537628"/>
                <a:gd name="connsiteX17" fmla="*/ 809624 w 1033462"/>
                <a:gd name="connsiteY17" fmla="*/ 2343150 h 2537628"/>
                <a:gd name="connsiteX18" fmla="*/ 976312 w 1033462"/>
                <a:gd name="connsiteY18" fmla="*/ 2416968 h 2537628"/>
                <a:gd name="connsiteX19" fmla="*/ 833436 w 1033462"/>
                <a:gd name="connsiteY19" fmla="*/ 2452687 h 2537628"/>
                <a:gd name="connsiteX20" fmla="*/ 638174 w 1033462"/>
                <a:gd name="connsiteY20" fmla="*/ 2419351 h 2537628"/>
                <a:gd name="connsiteX21" fmla="*/ 614361 w 1033462"/>
                <a:gd name="connsiteY21" fmla="*/ 2076450 h 2537628"/>
                <a:gd name="connsiteX22" fmla="*/ 635793 w 1033462"/>
                <a:gd name="connsiteY22" fmla="*/ 1516856 h 2537628"/>
                <a:gd name="connsiteX23" fmla="*/ 595311 w 1033462"/>
                <a:gd name="connsiteY23" fmla="*/ 1754981 h 2537628"/>
                <a:gd name="connsiteX24" fmla="*/ 535780 w 1033462"/>
                <a:gd name="connsiteY24" fmla="*/ 1971675 h 2537628"/>
                <a:gd name="connsiteX25" fmla="*/ 531018 w 1033462"/>
                <a:gd name="connsiteY25" fmla="*/ 2407444 h 2537628"/>
                <a:gd name="connsiteX26" fmla="*/ 609599 w 1033462"/>
                <a:gd name="connsiteY26" fmla="*/ 2509837 h 2537628"/>
                <a:gd name="connsiteX27" fmla="*/ 450056 w 1033462"/>
                <a:gd name="connsiteY27" fmla="*/ 2531268 h 2537628"/>
                <a:gd name="connsiteX28" fmla="*/ 333374 w 1033462"/>
                <a:gd name="connsiteY28" fmla="*/ 2374106 h 2537628"/>
                <a:gd name="connsiteX29" fmla="*/ 328611 w 1033462"/>
                <a:gd name="connsiteY29" fmla="*/ 1912144 h 2537628"/>
                <a:gd name="connsiteX30" fmla="*/ 376236 w 1033462"/>
                <a:gd name="connsiteY30" fmla="*/ 1228726 h 2537628"/>
                <a:gd name="connsiteX31" fmla="*/ 154780 w 1033462"/>
                <a:gd name="connsiteY31" fmla="*/ 1181100 h 2537628"/>
                <a:gd name="connsiteX32" fmla="*/ 192881 w 1033462"/>
                <a:gd name="connsiteY32" fmla="*/ 921545 h 2537628"/>
                <a:gd name="connsiteX33" fmla="*/ 0 w 1033462"/>
                <a:gd name="connsiteY33" fmla="*/ 535782 h 2537628"/>
                <a:gd name="connsiteX34" fmla="*/ 283369 w 1033462"/>
                <a:gd name="connsiteY34" fmla="*/ 71438 h 2537628"/>
                <a:gd name="connsiteX35" fmla="*/ 561975 w 1033462"/>
                <a:gd name="connsiteY35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664368 w 1033462"/>
                <a:gd name="connsiteY5" fmla="*/ 431006 h 2537628"/>
                <a:gd name="connsiteX6" fmla="*/ 409919 w 1033462"/>
                <a:gd name="connsiteY6" fmla="*/ 977603 h 2537628"/>
                <a:gd name="connsiteX7" fmla="*/ 928686 w 1033462"/>
                <a:gd name="connsiteY7" fmla="*/ 916781 h 2537628"/>
                <a:gd name="connsiteX8" fmla="*/ 909636 w 1033462"/>
                <a:gd name="connsiteY8" fmla="*/ 826294 h 2537628"/>
                <a:gd name="connsiteX9" fmla="*/ 766761 w 1033462"/>
                <a:gd name="connsiteY9" fmla="*/ 133350 h 2537628"/>
                <a:gd name="connsiteX10" fmla="*/ 764381 w 1033462"/>
                <a:gd name="connsiteY10" fmla="*/ 38100 h 2537628"/>
                <a:gd name="connsiteX11" fmla="*/ 940594 w 1033462"/>
                <a:gd name="connsiteY11" fmla="*/ 150020 h 2537628"/>
                <a:gd name="connsiteX12" fmla="*/ 1033462 w 1033462"/>
                <a:gd name="connsiteY12" fmla="*/ 521495 h 2537628"/>
                <a:gd name="connsiteX13" fmla="*/ 981075 w 1033462"/>
                <a:gd name="connsiteY13" fmla="*/ 850107 h 2537628"/>
                <a:gd name="connsiteX14" fmla="*/ 921544 w 1033462"/>
                <a:gd name="connsiteY14" fmla="*/ 945357 h 2537628"/>
                <a:gd name="connsiteX15" fmla="*/ 923924 w 1033462"/>
                <a:gd name="connsiteY15" fmla="*/ 1435894 h 2537628"/>
                <a:gd name="connsiteX16" fmla="*/ 831055 w 1033462"/>
                <a:gd name="connsiteY16" fmla="*/ 2305050 h 2537628"/>
                <a:gd name="connsiteX17" fmla="*/ 809624 w 1033462"/>
                <a:gd name="connsiteY17" fmla="*/ 2343150 h 2537628"/>
                <a:gd name="connsiteX18" fmla="*/ 976312 w 1033462"/>
                <a:gd name="connsiteY18" fmla="*/ 2416968 h 2537628"/>
                <a:gd name="connsiteX19" fmla="*/ 833436 w 1033462"/>
                <a:gd name="connsiteY19" fmla="*/ 2452687 h 2537628"/>
                <a:gd name="connsiteX20" fmla="*/ 638174 w 1033462"/>
                <a:gd name="connsiteY20" fmla="*/ 2419351 h 2537628"/>
                <a:gd name="connsiteX21" fmla="*/ 614361 w 1033462"/>
                <a:gd name="connsiteY21" fmla="*/ 2076450 h 2537628"/>
                <a:gd name="connsiteX22" fmla="*/ 635793 w 1033462"/>
                <a:gd name="connsiteY22" fmla="*/ 1516856 h 2537628"/>
                <a:gd name="connsiteX23" fmla="*/ 595311 w 1033462"/>
                <a:gd name="connsiteY23" fmla="*/ 1754981 h 2537628"/>
                <a:gd name="connsiteX24" fmla="*/ 535780 w 1033462"/>
                <a:gd name="connsiteY24" fmla="*/ 1971675 h 2537628"/>
                <a:gd name="connsiteX25" fmla="*/ 531018 w 1033462"/>
                <a:gd name="connsiteY25" fmla="*/ 2407444 h 2537628"/>
                <a:gd name="connsiteX26" fmla="*/ 609599 w 1033462"/>
                <a:gd name="connsiteY26" fmla="*/ 2509837 h 2537628"/>
                <a:gd name="connsiteX27" fmla="*/ 450056 w 1033462"/>
                <a:gd name="connsiteY27" fmla="*/ 2531268 h 2537628"/>
                <a:gd name="connsiteX28" fmla="*/ 333374 w 1033462"/>
                <a:gd name="connsiteY28" fmla="*/ 2374106 h 2537628"/>
                <a:gd name="connsiteX29" fmla="*/ 328611 w 1033462"/>
                <a:gd name="connsiteY29" fmla="*/ 1912144 h 2537628"/>
                <a:gd name="connsiteX30" fmla="*/ 376236 w 1033462"/>
                <a:gd name="connsiteY30" fmla="*/ 1228726 h 2537628"/>
                <a:gd name="connsiteX31" fmla="*/ 154780 w 1033462"/>
                <a:gd name="connsiteY31" fmla="*/ 1181100 h 2537628"/>
                <a:gd name="connsiteX32" fmla="*/ 192881 w 1033462"/>
                <a:gd name="connsiteY32" fmla="*/ 921545 h 2537628"/>
                <a:gd name="connsiteX33" fmla="*/ 0 w 1033462"/>
                <a:gd name="connsiteY33" fmla="*/ 535782 h 2537628"/>
                <a:gd name="connsiteX34" fmla="*/ 283369 w 1033462"/>
                <a:gd name="connsiteY34" fmla="*/ 71438 h 2537628"/>
                <a:gd name="connsiteX35" fmla="*/ 561975 w 1033462"/>
                <a:gd name="connsiteY35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664368 w 1033462"/>
                <a:gd name="connsiteY5" fmla="*/ 431006 h 2537628"/>
                <a:gd name="connsiteX6" fmla="*/ 409919 w 1033462"/>
                <a:gd name="connsiteY6" fmla="*/ 977603 h 2537628"/>
                <a:gd name="connsiteX7" fmla="*/ 928686 w 1033462"/>
                <a:gd name="connsiteY7" fmla="*/ 916781 h 2537628"/>
                <a:gd name="connsiteX8" fmla="*/ 909636 w 1033462"/>
                <a:gd name="connsiteY8" fmla="*/ 826294 h 2537628"/>
                <a:gd name="connsiteX9" fmla="*/ 766761 w 1033462"/>
                <a:gd name="connsiteY9" fmla="*/ 133350 h 2537628"/>
                <a:gd name="connsiteX10" fmla="*/ 764381 w 1033462"/>
                <a:gd name="connsiteY10" fmla="*/ 38100 h 2537628"/>
                <a:gd name="connsiteX11" fmla="*/ 940594 w 1033462"/>
                <a:gd name="connsiteY11" fmla="*/ 150020 h 2537628"/>
                <a:gd name="connsiteX12" fmla="*/ 1033462 w 1033462"/>
                <a:gd name="connsiteY12" fmla="*/ 521495 h 2537628"/>
                <a:gd name="connsiteX13" fmla="*/ 981075 w 1033462"/>
                <a:gd name="connsiteY13" fmla="*/ 850107 h 2537628"/>
                <a:gd name="connsiteX14" fmla="*/ 921544 w 1033462"/>
                <a:gd name="connsiteY14" fmla="*/ 945357 h 2537628"/>
                <a:gd name="connsiteX15" fmla="*/ 923924 w 1033462"/>
                <a:gd name="connsiteY15" fmla="*/ 1435894 h 2537628"/>
                <a:gd name="connsiteX16" fmla="*/ 831055 w 1033462"/>
                <a:gd name="connsiteY16" fmla="*/ 2305050 h 2537628"/>
                <a:gd name="connsiteX17" fmla="*/ 809624 w 1033462"/>
                <a:gd name="connsiteY17" fmla="*/ 2343150 h 2537628"/>
                <a:gd name="connsiteX18" fmla="*/ 976312 w 1033462"/>
                <a:gd name="connsiteY18" fmla="*/ 2416968 h 2537628"/>
                <a:gd name="connsiteX19" fmla="*/ 833436 w 1033462"/>
                <a:gd name="connsiteY19" fmla="*/ 2452687 h 2537628"/>
                <a:gd name="connsiteX20" fmla="*/ 638174 w 1033462"/>
                <a:gd name="connsiteY20" fmla="*/ 2419351 h 2537628"/>
                <a:gd name="connsiteX21" fmla="*/ 614361 w 1033462"/>
                <a:gd name="connsiteY21" fmla="*/ 2076450 h 2537628"/>
                <a:gd name="connsiteX22" fmla="*/ 635793 w 1033462"/>
                <a:gd name="connsiteY22" fmla="*/ 1516856 h 2537628"/>
                <a:gd name="connsiteX23" fmla="*/ 595311 w 1033462"/>
                <a:gd name="connsiteY23" fmla="*/ 1754981 h 2537628"/>
                <a:gd name="connsiteX24" fmla="*/ 535780 w 1033462"/>
                <a:gd name="connsiteY24" fmla="*/ 1971675 h 2537628"/>
                <a:gd name="connsiteX25" fmla="*/ 531018 w 1033462"/>
                <a:gd name="connsiteY25" fmla="*/ 2407444 h 2537628"/>
                <a:gd name="connsiteX26" fmla="*/ 609599 w 1033462"/>
                <a:gd name="connsiteY26" fmla="*/ 2509837 h 2537628"/>
                <a:gd name="connsiteX27" fmla="*/ 450056 w 1033462"/>
                <a:gd name="connsiteY27" fmla="*/ 2531268 h 2537628"/>
                <a:gd name="connsiteX28" fmla="*/ 333374 w 1033462"/>
                <a:gd name="connsiteY28" fmla="*/ 2374106 h 2537628"/>
                <a:gd name="connsiteX29" fmla="*/ 328611 w 1033462"/>
                <a:gd name="connsiteY29" fmla="*/ 1912144 h 2537628"/>
                <a:gd name="connsiteX30" fmla="*/ 376236 w 1033462"/>
                <a:gd name="connsiteY30" fmla="*/ 1228726 h 2537628"/>
                <a:gd name="connsiteX31" fmla="*/ 154780 w 1033462"/>
                <a:gd name="connsiteY31" fmla="*/ 1181100 h 2537628"/>
                <a:gd name="connsiteX32" fmla="*/ 192881 w 1033462"/>
                <a:gd name="connsiteY32" fmla="*/ 921545 h 2537628"/>
                <a:gd name="connsiteX33" fmla="*/ 0 w 1033462"/>
                <a:gd name="connsiteY33" fmla="*/ 535782 h 2537628"/>
                <a:gd name="connsiteX34" fmla="*/ 283369 w 1033462"/>
                <a:gd name="connsiteY34" fmla="*/ 71438 h 2537628"/>
                <a:gd name="connsiteX35" fmla="*/ 561975 w 1033462"/>
                <a:gd name="connsiteY35" fmla="*/ 0 h 2537628"/>
                <a:gd name="connsiteX0" fmla="*/ 308448 w 1033462"/>
                <a:gd name="connsiteY0" fmla="*/ 465708 h 2537628"/>
                <a:gd name="connsiteX1" fmla="*/ 220252 w 1033462"/>
                <a:gd name="connsiteY1" fmla="*/ 566954 h 2537628"/>
                <a:gd name="connsiteX2" fmla="*/ 273686 w 1033462"/>
                <a:gd name="connsiteY2" fmla="*/ 624503 h 2537628"/>
                <a:gd name="connsiteX3" fmla="*/ 308448 w 1033462"/>
                <a:gd name="connsiteY3" fmla="*/ 465708 h 2537628"/>
                <a:gd name="connsiteX4" fmla="*/ 561975 w 1033462"/>
                <a:gd name="connsiteY4" fmla="*/ 0 h 2537628"/>
                <a:gd name="connsiteX5" fmla="*/ 664368 w 1033462"/>
                <a:gd name="connsiteY5" fmla="*/ 431006 h 2537628"/>
                <a:gd name="connsiteX6" fmla="*/ 409919 w 1033462"/>
                <a:gd name="connsiteY6" fmla="*/ 977603 h 2537628"/>
                <a:gd name="connsiteX7" fmla="*/ 928686 w 1033462"/>
                <a:gd name="connsiteY7" fmla="*/ 916781 h 2537628"/>
                <a:gd name="connsiteX8" fmla="*/ 909636 w 1033462"/>
                <a:gd name="connsiteY8" fmla="*/ 826294 h 2537628"/>
                <a:gd name="connsiteX9" fmla="*/ 766761 w 1033462"/>
                <a:gd name="connsiteY9" fmla="*/ 133350 h 2537628"/>
                <a:gd name="connsiteX10" fmla="*/ 764381 w 1033462"/>
                <a:gd name="connsiteY10" fmla="*/ 38100 h 2537628"/>
                <a:gd name="connsiteX11" fmla="*/ 940594 w 1033462"/>
                <a:gd name="connsiteY11" fmla="*/ 150020 h 2537628"/>
                <a:gd name="connsiteX12" fmla="*/ 1033462 w 1033462"/>
                <a:gd name="connsiteY12" fmla="*/ 521495 h 2537628"/>
                <a:gd name="connsiteX13" fmla="*/ 981075 w 1033462"/>
                <a:gd name="connsiteY13" fmla="*/ 850107 h 2537628"/>
                <a:gd name="connsiteX14" fmla="*/ 921544 w 1033462"/>
                <a:gd name="connsiteY14" fmla="*/ 945357 h 2537628"/>
                <a:gd name="connsiteX15" fmla="*/ 923924 w 1033462"/>
                <a:gd name="connsiteY15" fmla="*/ 1435894 h 2537628"/>
                <a:gd name="connsiteX16" fmla="*/ 831055 w 1033462"/>
                <a:gd name="connsiteY16" fmla="*/ 2305050 h 2537628"/>
                <a:gd name="connsiteX17" fmla="*/ 809624 w 1033462"/>
                <a:gd name="connsiteY17" fmla="*/ 2343150 h 2537628"/>
                <a:gd name="connsiteX18" fmla="*/ 976312 w 1033462"/>
                <a:gd name="connsiteY18" fmla="*/ 2416968 h 2537628"/>
                <a:gd name="connsiteX19" fmla="*/ 833436 w 1033462"/>
                <a:gd name="connsiteY19" fmla="*/ 2452687 h 2537628"/>
                <a:gd name="connsiteX20" fmla="*/ 638174 w 1033462"/>
                <a:gd name="connsiteY20" fmla="*/ 2419351 h 2537628"/>
                <a:gd name="connsiteX21" fmla="*/ 614361 w 1033462"/>
                <a:gd name="connsiteY21" fmla="*/ 2076450 h 2537628"/>
                <a:gd name="connsiteX22" fmla="*/ 635793 w 1033462"/>
                <a:gd name="connsiteY22" fmla="*/ 1516856 h 2537628"/>
                <a:gd name="connsiteX23" fmla="*/ 595311 w 1033462"/>
                <a:gd name="connsiteY23" fmla="*/ 1754981 h 2537628"/>
                <a:gd name="connsiteX24" fmla="*/ 535780 w 1033462"/>
                <a:gd name="connsiteY24" fmla="*/ 1971675 h 2537628"/>
                <a:gd name="connsiteX25" fmla="*/ 531018 w 1033462"/>
                <a:gd name="connsiteY25" fmla="*/ 2407444 h 2537628"/>
                <a:gd name="connsiteX26" fmla="*/ 609599 w 1033462"/>
                <a:gd name="connsiteY26" fmla="*/ 2509837 h 2537628"/>
                <a:gd name="connsiteX27" fmla="*/ 450056 w 1033462"/>
                <a:gd name="connsiteY27" fmla="*/ 2531268 h 2537628"/>
                <a:gd name="connsiteX28" fmla="*/ 333374 w 1033462"/>
                <a:gd name="connsiteY28" fmla="*/ 2374106 h 2537628"/>
                <a:gd name="connsiteX29" fmla="*/ 328611 w 1033462"/>
                <a:gd name="connsiteY29" fmla="*/ 1912144 h 2537628"/>
                <a:gd name="connsiteX30" fmla="*/ 376236 w 1033462"/>
                <a:gd name="connsiteY30" fmla="*/ 1228726 h 2537628"/>
                <a:gd name="connsiteX31" fmla="*/ 154780 w 1033462"/>
                <a:gd name="connsiteY31" fmla="*/ 1181100 h 2537628"/>
                <a:gd name="connsiteX32" fmla="*/ 192881 w 1033462"/>
                <a:gd name="connsiteY32" fmla="*/ 921545 h 2537628"/>
                <a:gd name="connsiteX33" fmla="*/ 0 w 1033462"/>
                <a:gd name="connsiteY33" fmla="*/ 535782 h 2537628"/>
                <a:gd name="connsiteX34" fmla="*/ 283369 w 1033462"/>
                <a:gd name="connsiteY34" fmla="*/ 71438 h 2537628"/>
                <a:gd name="connsiteX35" fmla="*/ 561975 w 1033462"/>
                <a:gd name="connsiteY35" fmla="*/ 0 h 253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033462" h="2537628">
                  <a:moveTo>
                    <a:pt x="308448" y="465708"/>
                  </a:moveTo>
                  <a:cubicBezTo>
                    <a:pt x="279050" y="499457"/>
                    <a:pt x="234201" y="498036"/>
                    <a:pt x="220252" y="566954"/>
                  </a:cubicBezTo>
                  <a:cubicBezTo>
                    <a:pt x="238063" y="586137"/>
                    <a:pt x="209523" y="602123"/>
                    <a:pt x="273686" y="624503"/>
                  </a:cubicBezTo>
                  <a:lnTo>
                    <a:pt x="308448" y="465708"/>
                  </a:lnTo>
                  <a:close/>
                  <a:moveTo>
                    <a:pt x="561975" y="0"/>
                  </a:moveTo>
                  <a:cubicBezTo>
                    <a:pt x="594122" y="94853"/>
                    <a:pt x="668280" y="258548"/>
                    <a:pt x="664368" y="431006"/>
                  </a:cubicBezTo>
                  <a:cubicBezTo>
                    <a:pt x="636644" y="636802"/>
                    <a:pt x="315860" y="881560"/>
                    <a:pt x="409919" y="977603"/>
                  </a:cubicBezTo>
                  <a:cubicBezTo>
                    <a:pt x="471832" y="974031"/>
                    <a:pt x="860084" y="932077"/>
                    <a:pt x="928686" y="916781"/>
                  </a:cubicBezTo>
                  <a:cubicBezTo>
                    <a:pt x="865922" y="886006"/>
                    <a:pt x="908445" y="841773"/>
                    <a:pt x="909636" y="826294"/>
                  </a:cubicBezTo>
                  <a:cubicBezTo>
                    <a:pt x="884633" y="698500"/>
                    <a:pt x="886220" y="395685"/>
                    <a:pt x="766761" y="133350"/>
                  </a:cubicBezTo>
                  <a:cubicBezTo>
                    <a:pt x="763984" y="116284"/>
                    <a:pt x="742156" y="57150"/>
                    <a:pt x="764381" y="38100"/>
                  </a:cubicBezTo>
                  <a:cubicBezTo>
                    <a:pt x="816769" y="77788"/>
                    <a:pt x="912019" y="62706"/>
                    <a:pt x="940594" y="150020"/>
                  </a:cubicBezTo>
                  <a:cubicBezTo>
                    <a:pt x="974725" y="230983"/>
                    <a:pt x="992187" y="419101"/>
                    <a:pt x="1033462" y="521495"/>
                  </a:cubicBezTo>
                  <a:cubicBezTo>
                    <a:pt x="1019175" y="631033"/>
                    <a:pt x="1016397" y="774700"/>
                    <a:pt x="981075" y="850107"/>
                  </a:cubicBezTo>
                  <a:cubicBezTo>
                    <a:pt x="976709" y="908844"/>
                    <a:pt x="973931" y="910432"/>
                    <a:pt x="921544" y="945357"/>
                  </a:cubicBezTo>
                  <a:cubicBezTo>
                    <a:pt x="958850" y="1133476"/>
                    <a:pt x="953293" y="1211661"/>
                    <a:pt x="923924" y="1435894"/>
                  </a:cubicBezTo>
                  <a:cubicBezTo>
                    <a:pt x="861218" y="1793478"/>
                    <a:pt x="720725" y="2208609"/>
                    <a:pt x="831055" y="2305050"/>
                  </a:cubicBezTo>
                  <a:cubicBezTo>
                    <a:pt x="843358" y="2342753"/>
                    <a:pt x="782240" y="2320925"/>
                    <a:pt x="809624" y="2343150"/>
                  </a:cubicBezTo>
                  <a:cubicBezTo>
                    <a:pt x="865187" y="2367756"/>
                    <a:pt x="956467" y="2344738"/>
                    <a:pt x="976312" y="2416968"/>
                  </a:cubicBezTo>
                  <a:cubicBezTo>
                    <a:pt x="972343" y="2524918"/>
                    <a:pt x="870742" y="2452290"/>
                    <a:pt x="833436" y="2452687"/>
                  </a:cubicBezTo>
                  <a:cubicBezTo>
                    <a:pt x="777080" y="2453084"/>
                    <a:pt x="692546" y="2460229"/>
                    <a:pt x="638174" y="2419351"/>
                  </a:cubicBezTo>
                  <a:cubicBezTo>
                    <a:pt x="670718" y="2369741"/>
                    <a:pt x="574674" y="2247900"/>
                    <a:pt x="614361" y="2076450"/>
                  </a:cubicBezTo>
                  <a:cubicBezTo>
                    <a:pt x="623092" y="1897856"/>
                    <a:pt x="636586" y="1576784"/>
                    <a:pt x="635793" y="1516856"/>
                  </a:cubicBezTo>
                  <a:cubicBezTo>
                    <a:pt x="606821" y="1487091"/>
                    <a:pt x="611980" y="1679178"/>
                    <a:pt x="595311" y="1754981"/>
                  </a:cubicBezTo>
                  <a:cubicBezTo>
                    <a:pt x="578642" y="1830784"/>
                    <a:pt x="541733" y="1862534"/>
                    <a:pt x="535780" y="1971675"/>
                  </a:cubicBezTo>
                  <a:cubicBezTo>
                    <a:pt x="529827" y="2080816"/>
                    <a:pt x="518715" y="2317750"/>
                    <a:pt x="531018" y="2407444"/>
                  </a:cubicBezTo>
                  <a:cubicBezTo>
                    <a:pt x="533796" y="2456657"/>
                    <a:pt x="604043" y="2435224"/>
                    <a:pt x="609599" y="2509837"/>
                  </a:cubicBezTo>
                  <a:cubicBezTo>
                    <a:pt x="563562" y="2550318"/>
                    <a:pt x="500855" y="2536030"/>
                    <a:pt x="450056" y="2531268"/>
                  </a:cubicBezTo>
                  <a:cubicBezTo>
                    <a:pt x="410369" y="2508249"/>
                    <a:pt x="369490" y="2457846"/>
                    <a:pt x="333374" y="2374106"/>
                  </a:cubicBezTo>
                  <a:cubicBezTo>
                    <a:pt x="338533" y="2192338"/>
                    <a:pt x="314323" y="2098278"/>
                    <a:pt x="328611" y="1912144"/>
                  </a:cubicBezTo>
                  <a:cubicBezTo>
                    <a:pt x="335755" y="1721247"/>
                    <a:pt x="411558" y="1391048"/>
                    <a:pt x="376236" y="1228726"/>
                  </a:cubicBezTo>
                  <a:cubicBezTo>
                    <a:pt x="374648" y="1183483"/>
                    <a:pt x="196453" y="1235472"/>
                    <a:pt x="154780" y="1181100"/>
                  </a:cubicBezTo>
                  <a:cubicBezTo>
                    <a:pt x="150018" y="1086644"/>
                    <a:pt x="192483" y="1013619"/>
                    <a:pt x="192881" y="921545"/>
                  </a:cubicBezTo>
                  <a:cubicBezTo>
                    <a:pt x="167878" y="841377"/>
                    <a:pt x="42863" y="644130"/>
                    <a:pt x="0" y="535782"/>
                  </a:cubicBezTo>
                  <a:cubicBezTo>
                    <a:pt x="29369" y="397273"/>
                    <a:pt x="191294" y="298847"/>
                    <a:pt x="283369" y="71438"/>
                  </a:cubicBezTo>
                  <a:cubicBezTo>
                    <a:pt x="300038" y="33338"/>
                    <a:pt x="459581" y="52388"/>
                    <a:pt x="56197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22DE7-4AD2-41D9-B67B-7A0F1E7D3A38}" type="slidenum">
              <a:rPr lang="es-ES_tradnl" smtClean="0">
                <a:solidFill>
                  <a:srgbClr val="002060"/>
                </a:solidFill>
              </a:rPr>
              <a:pPr/>
              <a:t>22</a:t>
            </a:fld>
            <a:endParaRPr lang="es-ES_tradnl">
              <a:solidFill>
                <a:srgbClr val="002060"/>
              </a:solidFill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6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9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GENERAL: JARUS </a:t>
            </a:r>
            <a:r>
              <a:rPr lang="en-US" sz="2400" b="1" dirty="0" smtClean="0">
                <a:solidFill>
                  <a:srgbClr val="002060"/>
                </a:solidFill>
              </a:rPr>
              <a:t>PURPOSE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3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787" y="181221"/>
            <a:ext cx="2062813" cy="26795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40079" y="1667156"/>
            <a:ext cx="612648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solidFill>
                  <a:srgbClr val="002060"/>
                </a:solidFill>
              </a:rPr>
              <a:t>JARUS is a group of experts from its NAA members, including regional authorities originally established in 2007.</a:t>
            </a:r>
          </a:p>
          <a:p>
            <a:endParaRPr lang="en-US" sz="2500" dirty="0" smtClean="0">
              <a:solidFill>
                <a:srgbClr val="002060"/>
              </a:solidFill>
            </a:endParaRPr>
          </a:p>
          <a:p>
            <a:r>
              <a:rPr lang="en-US" sz="2500" dirty="0" smtClean="0">
                <a:solidFill>
                  <a:srgbClr val="002060"/>
                </a:solidFill>
              </a:rPr>
              <a:t>JARUS members collaborate to recommend technical, safety, and operational requirements for the certification and safe integration of UAS into airspace and at aerodromes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048000" y="870129"/>
            <a:ext cx="285496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24"/>
            <a:ext cx="8229600" cy="90225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GENERAL: JARUS </a:t>
            </a:r>
            <a:r>
              <a:rPr lang="en-US" sz="2400" b="1" dirty="0" smtClean="0">
                <a:solidFill>
                  <a:srgbClr val="002060"/>
                </a:solidFill>
              </a:rPr>
              <a:t>MEMBERS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284" y="1348220"/>
            <a:ext cx="2892502" cy="550978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1200" b="1" u="sng" dirty="0" smtClean="0">
                <a:solidFill>
                  <a:srgbClr val="002060"/>
                </a:solidFill>
              </a:rPr>
              <a:t>EASA Member States</a:t>
            </a:r>
          </a:p>
          <a:p>
            <a:pPr marL="0" indent="0" algn="just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Austria</a:t>
            </a:r>
            <a:endParaRPr lang="en-US" sz="12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Belgium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Croatia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Czech Republic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Denmark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Estonia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Finland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France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Germany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Greece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Ireland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Italy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Latvia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Luxembourg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Malta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Netherlands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rgbClr val="002060"/>
                </a:solidFill>
              </a:rPr>
              <a:t>Norway</a:t>
            </a:r>
          </a:p>
          <a:p>
            <a:pPr marL="0" indent="0" algn="just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Poland</a:t>
            </a:r>
          </a:p>
          <a:p>
            <a:pPr marL="0" indent="0" algn="just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Romania</a:t>
            </a:r>
          </a:p>
          <a:p>
            <a:pPr marL="0" indent="0" algn="just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Spain</a:t>
            </a:r>
          </a:p>
          <a:p>
            <a:pPr marL="0" indent="0" algn="just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Sweden</a:t>
            </a:r>
            <a:endParaRPr lang="en-US" sz="12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Switzerland</a:t>
            </a:r>
          </a:p>
          <a:p>
            <a:pPr marL="0" indent="0" algn="just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United Kingdom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4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198" y="1933744"/>
            <a:ext cx="2062813" cy="26795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8320" y="911077"/>
            <a:ext cx="8158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02060"/>
                </a:solidFill>
              </a:rPr>
              <a:t>New Member Countries in 2016: Costa Rica, Croatia, Kenya, Republic of Serbia</a:t>
            </a:r>
            <a:endParaRPr lang="en-GB" i="1" dirty="0">
              <a:solidFill>
                <a:srgbClr val="00206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91930" y="1348220"/>
            <a:ext cx="5299445" cy="5373255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b="1" u="sng" dirty="0" smtClean="0">
                <a:solidFill>
                  <a:srgbClr val="002060"/>
                </a:solidFill>
              </a:rPr>
              <a:t>Rest of the World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Australia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Brazil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Canada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China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Colombia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Georgia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India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Israel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Jamaica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Japan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Kenya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Malaysia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Qatar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Republic of Korea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Republic of Macedonia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Republic of Serbia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Russia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Singapore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South Africa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Trinidad &amp; Tobago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Turkey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United Arab Emirates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United States of America</a:t>
            </a:r>
          </a:p>
          <a:p>
            <a:pPr fontAlgn="auto">
              <a:spcAft>
                <a:spcPts val="0"/>
              </a:spcAft>
            </a:pPr>
            <a:endParaRPr lang="en-US" dirty="0" smtClean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73254" y="1379091"/>
            <a:ext cx="3813545" cy="1191192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b="1" u="sng" dirty="0" smtClean="0"/>
              <a:t>International Organisation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EASA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US" sz="1200" dirty="0" err="1" smtClean="0">
                <a:solidFill>
                  <a:srgbClr val="FF0000"/>
                </a:solidFill>
              </a:rPr>
              <a:t>Eurocontrol</a:t>
            </a:r>
            <a:endParaRPr lang="en-US" sz="1200" dirty="0" smtClean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61434" y="4799960"/>
            <a:ext cx="27934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rgbClr val="FF0000"/>
                </a:solidFill>
              </a:rPr>
              <a:t>EASA Member States not members yet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Bulgaria, Cyprus, Hungary, Iceland, Liechtenstein, Lithuania, Portugal, Slovakia, Slovenia</a:t>
            </a:r>
          </a:p>
          <a:p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06474" y="727889"/>
            <a:ext cx="285496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5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9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GENERAL: STAKEHOLDER </a:t>
            </a:r>
            <a:r>
              <a:rPr lang="en-US" sz="2400" b="1" dirty="0" smtClean="0">
                <a:solidFill>
                  <a:srgbClr val="002060"/>
                </a:solidFill>
              </a:rPr>
              <a:t>CONSULTATION BODY (SCB)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5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3556000" y="870129"/>
            <a:ext cx="2032000" cy="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111" y="743051"/>
            <a:ext cx="2062813" cy="267957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86719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</a:rPr>
              <a:t>At the end of 2015, the </a:t>
            </a:r>
            <a:r>
              <a:rPr lang="en-GB" sz="2000" dirty="0" smtClean="0">
                <a:solidFill>
                  <a:srgbClr val="002060"/>
                </a:solidFill>
              </a:rPr>
              <a:t>SCB representing </a:t>
            </a:r>
            <a:r>
              <a:rPr lang="en-GB" sz="2000" dirty="0">
                <a:solidFill>
                  <a:srgbClr val="002060"/>
                </a:solidFill>
              </a:rPr>
              <a:t>the Industry </a:t>
            </a:r>
            <a:endParaRPr lang="en-GB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002060"/>
                </a:solidFill>
              </a:rPr>
              <a:t>was established representing:</a:t>
            </a: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 smtClean="0">
                <a:solidFill>
                  <a:srgbClr val="002060"/>
                </a:solidFill>
              </a:rPr>
              <a:t>Aircraft </a:t>
            </a:r>
            <a:r>
              <a:rPr lang="en-GB" sz="2000" dirty="0">
                <a:solidFill>
                  <a:srgbClr val="002060"/>
                </a:solidFill>
              </a:rPr>
              <a:t>manufacturers (</a:t>
            </a:r>
            <a:r>
              <a:rPr lang="en-GB" sz="2000" dirty="0" smtClean="0">
                <a:solidFill>
                  <a:srgbClr val="002060"/>
                </a:solidFill>
              </a:rPr>
              <a:t>AIA, ASD)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Unmanned </a:t>
            </a:r>
            <a:r>
              <a:rPr lang="en-GB" sz="2000" dirty="0">
                <a:solidFill>
                  <a:srgbClr val="002060"/>
                </a:solidFill>
              </a:rPr>
              <a:t>system Industry (AUVSI, UVSI, small UAS </a:t>
            </a:r>
            <a:r>
              <a:rPr lang="en-GB" sz="2000" dirty="0" smtClean="0">
                <a:solidFill>
                  <a:srgbClr val="002060"/>
                </a:solidFill>
              </a:rPr>
              <a:t>Coalition)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ANSP </a:t>
            </a:r>
            <a:r>
              <a:rPr lang="en-GB" sz="2000" dirty="0">
                <a:solidFill>
                  <a:srgbClr val="002060"/>
                </a:solidFill>
              </a:rPr>
              <a:t>(</a:t>
            </a:r>
            <a:r>
              <a:rPr lang="en-GB" sz="2000" dirty="0" smtClean="0">
                <a:solidFill>
                  <a:srgbClr val="002060"/>
                </a:solidFill>
              </a:rPr>
              <a:t>CANSO, COCESNA)</a:t>
            </a:r>
          </a:p>
          <a:p>
            <a:r>
              <a:rPr lang="en-GB" sz="2000" dirty="0">
                <a:solidFill>
                  <a:srgbClr val="002060"/>
                </a:solidFill>
              </a:rPr>
              <a:t>S</a:t>
            </a:r>
            <a:r>
              <a:rPr lang="en-GB" sz="2000" dirty="0" smtClean="0">
                <a:solidFill>
                  <a:srgbClr val="002060"/>
                </a:solidFill>
              </a:rPr>
              <a:t>tandardization </a:t>
            </a:r>
            <a:r>
              <a:rPr lang="en-GB" sz="2000" dirty="0">
                <a:solidFill>
                  <a:srgbClr val="002060"/>
                </a:solidFill>
              </a:rPr>
              <a:t>Bodies (</a:t>
            </a:r>
            <a:r>
              <a:rPr lang="en-GB" sz="2000" dirty="0" smtClean="0">
                <a:solidFill>
                  <a:srgbClr val="002060"/>
                </a:solidFill>
              </a:rPr>
              <a:t>EUROCAE, </a:t>
            </a:r>
            <a:r>
              <a:rPr lang="en-GB" sz="2000" dirty="0" smtClean="0">
                <a:solidFill>
                  <a:srgbClr val="002060"/>
                </a:solidFill>
              </a:rPr>
              <a:t>RTCA </a:t>
            </a:r>
            <a:r>
              <a:rPr lang="en-GB" sz="2000" dirty="0">
                <a:solidFill>
                  <a:srgbClr val="002060"/>
                </a:solidFill>
              </a:rPr>
              <a:t>and </a:t>
            </a:r>
            <a:r>
              <a:rPr lang="en-GB" sz="2000" dirty="0" smtClean="0">
                <a:solidFill>
                  <a:srgbClr val="002060"/>
                </a:solidFill>
              </a:rPr>
              <a:t>ASTM)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Operators and pilots IAOPA</a:t>
            </a:r>
            <a:r>
              <a:rPr lang="en-GB" sz="2000" dirty="0">
                <a:solidFill>
                  <a:srgbClr val="002060"/>
                </a:solidFill>
              </a:rPr>
              <a:t>, IBAC, IFALPA, IFATCA, </a:t>
            </a:r>
            <a:r>
              <a:rPr lang="en-GB" sz="2000" dirty="0" smtClean="0">
                <a:solidFill>
                  <a:srgbClr val="002060"/>
                </a:solidFill>
              </a:rPr>
              <a:t>IATA</a:t>
            </a:r>
            <a:endParaRPr lang="en-GB" sz="2000" dirty="0" smtClean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002060"/>
                </a:solidFill>
              </a:rPr>
              <a:t>Representatives from these organisations joined the JARUS Plenary Meeting, which took place in </a:t>
            </a:r>
            <a:r>
              <a:rPr lang="en-GB" sz="2000" dirty="0">
                <a:solidFill>
                  <a:srgbClr val="002060"/>
                </a:solidFill>
              </a:rPr>
              <a:t>Madrid </a:t>
            </a:r>
            <a:r>
              <a:rPr lang="en-GB" sz="2000" dirty="0" smtClean="0">
                <a:solidFill>
                  <a:srgbClr val="002060"/>
                </a:solidFill>
              </a:rPr>
              <a:t>from 11-15 April 2016.</a:t>
            </a:r>
          </a:p>
          <a:p>
            <a:pPr marL="0" indent="0">
              <a:buNone/>
            </a:pPr>
            <a:endParaRPr lang="en-GB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002060"/>
                </a:solidFill>
              </a:rPr>
              <a:t>Experts from the SCB have been invited to contribute to the JARUS Working Groups.</a:t>
            </a:r>
            <a:endParaRPr lang="en-GB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99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GENERAL: JARUS </a:t>
            </a:r>
            <a:r>
              <a:rPr lang="en-US" sz="2400" b="1" dirty="0" smtClean="0">
                <a:solidFill>
                  <a:srgbClr val="002060"/>
                </a:solidFill>
              </a:rPr>
              <a:t>DELIVERABLES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6</a:t>
            </a:fld>
            <a:endParaRPr lang="es-ES_tradnl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587" y="125151"/>
            <a:ext cx="2062813" cy="26795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464937"/>
            <a:ext cx="7772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002060"/>
                </a:solidFill>
              </a:rPr>
              <a:t>JARUS deliverables/products are recommended </a:t>
            </a:r>
            <a:r>
              <a:rPr lang="en-US" sz="2500" dirty="0">
                <a:solidFill>
                  <a:srgbClr val="002060"/>
                </a:solidFill>
              </a:rPr>
              <a:t>certification specifications and operational </a:t>
            </a:r>
            <a:r>
              <a:rPr lang="en-US" sz="2500" dirty="0" smtClean="0">
                <a:solidFill>
                  <a:srgbClr val="002060"/>
                </a:solidFill>
              </a:rPr>
              <a:t>provisions made available </a:t>
            </a:r>
            <a:r>
              <a:rPr lang="en-US" sz="2500" dirty="0">
                <a:solidFill>
                  <a:srgbClr val="002060"/>
                </a:solidFill>
              </a:rPr>
              <a:t>to interested parties such as ICAO, NAAs and regional authorities for their consideration and </a:t>
            </a:r>
            <a:r>
              <a:rPr lang="en-US" sz="2500" dirty="0" smtClean="0">
                <a:solidFill>
                  <a:srgbClr val="002060"/>
                </a:solidFill>
              </a:rPr>
              <a:t>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002060"/>
                </a:solidFill>
              </a:rPr>
              <a:t>JARUS does NOT develop law or mandatory </a:t>
            </a:r>
            <a:r>
              <a:rPr lang="en-US" sz="2500" dirty="0" smtClean="0">
                <a:solidFill>
                  <a:srgbClr val="002060"/>
                </a:solidFill>
              </a:rPr>
              <a:t>standards.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002060"/>
                </a:solidFill>
              </a:rPr>
              <a:t>NAAs </a:t>
            </a:r>
            <a:r>
              <a:rPr lang="en-US" sz="2500" dirty="0">
                <a:solidFill>
                  <a:srgbClr val="002060"/>
                </a:solidFill>
              </a:rPr>
              <a:t>and regional authorities decide how to use </a:t>
            </a:r>
            <a:r>
              <a:rPr lang="en-US" sz="2500" dirty="0" err="1">
                <a:solidFill>
                  <a:srgbClr val="002060"/>
                </a:solidFill>
              </a:rPr>
              <a:t>harmonised</a:t>
            </a:r>
            <a:r>
              <a:rPr lang="en-US" sz="2500" dirty="0">
                <a:solidFill>
                  <a:srgbClr val="002060"/>
                </a:solidFill>
              </a:rPr>
              <a:t> provisions from </a:t>
            </a:r>
            <a:r>
              <a:rPr lang="en-US" sz="2500" dirty="0" smtClean="0">
                <a:solidFill>
                  <a:srgbClr val="002060"/>
                </a:solidFill>
              </a:rPr>
              <a:t>JARUS.</a:t>
            </a:r>
            <a:endParaRPr lang="en-US" sz="2500" dirty="0">
              <a:solidFill>
                <a:srgbClr val="002060"/>
              </a:solidFill>
            </a:endParaRPr>
          </a:p>
          <a:p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966720" y="870129"/>
            <a:ext cx="32004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83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9355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JARUS ONGOING ACTIVITIES </a:t>
            </a:r>
            <a:endParaRPr lang="en-US" sz="15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7</a:t>
            </a:fld>
            <a:endParaRPr lang="es-ES_tradnl"/>
          </a:p>
        </p:txBody>
      </p:sp>
      <p:sp>
        <p:nvSpPr>
          <p:cNvPr id="3" name="TextBox 2"/>
          <p:cNvSpPr txBox="1"/>
          <p:nvPr/>
        </p:nvSpPr>
        <p:spPr>
          <a:xfrm>
            <a:off x="228600" y="1053965"/>
            <a:ext cx="8915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solidFill>
                  <a:srgbClr val="002060"/>
                </a:solidFill>
              </a:rPr>
              <a:t>JARUS </a:t>
            </a:r>
            <a:r>
              <a:rPr lang="en-GB" dirty="0" smtClean="0">
                <a:solidFill>
                  <a:srgbClr val="002060"/>
                </a:solidFill>
              </a:rPr>
              <a:t>is contributing to the development </a:t>
            </a:r>
            <a:r>
              <a:rPr lang="en-GB" dirty="0">
                <a:solidFill>
                  <a:srgbClr val="002060"/>
                </a:solidFill>
              </a:rPr>
              <a:t>of the RPAS regulatory framework, in the domains where other organisations (e.g. ICAO) have not been active </a:t>
            </a:r>
            <a:r>
              <a:rPr lang="en-GB" dirty="0" smtClean="0">
                <a:solidFill>
                  <a:srgbClr val="002060"/>
                </a:solidFill>
              </a:rPr>
              <a:t>yet, to promote </a:t>
            </a:r>
            <a:r>
              <a:rPr lang="en-GB" dirty="0">
                <a:solidFill>
                  <a:srgbClr val="002060"/>
                </a:solidFill>
              </a:rPr>
              <a:t>a harmonised </a:t>
            </a:r>
            <a:r>
              <a:rPr lang="en-GB" dirty="0" smtClean="0">
                <a:solidFill>
                  <a:srgbClr val="002060"/>
                </a:solidFill>
              </a:rPr>
              <a:t>approach.</a:t>
            </a:r>
          </a:p>
          <a:p>
            <a:pPr algn="just"/>
            <a:r>
              <a:rPr lang="en-GB" dirty="0">
                <a:solidFill>
                  <a:srgbClr val="002060"/>
                </a:solidFill>
              </a:rPr>
              <a:t> </a:t>
            </a:r>
          </a:p>
          <a:p>
            <a:r>
              <a:rPr lang="en-GB" dirty="0">
                <a:solidFill>
                  <a:srgbClr val="002060"/>
                </a:solidFill>
              </a:rPr>
              <a:t>Current ongoing JARUS activities will be based </a:t>
            </a:r>
            <a:r>
              <a:rPr lang="en-GB" dirty="0" smtClean="0">
                <a:solidFill>
                  <a:srgbClr val="002060"/>
                </a:solidFill>
              </a:rPr>
              <a:t>on initial framework </a:t>
            </a:r>
            <a:r>
              <a:rPr lang="en-GB" dirty="0" err="1" smtClean="0">
                <a:solidFill>
                  <a:srgbClr val="002060"/>
                </a:solidFill>
              </a:rPr>
              <a:t>priciples</a:t>
            </a:r>
            <a:r>
              <a:rPr lang="en-GB" dirty="0" smtClean="0">
                <a:solidFill>
                  <a:srgbClr val="002060"/>
                </a:solidFill>
              </a:rPr>
              <a:t>: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</a:rPr>
              <a:t>UAS Operational Categorisation  </a:t>
            </a:r>
            <a:r>
              <a:rPr lang="en-GB" dirty="0">
                <a:solidFill>
                  <a:srgbClr val="002060"/>
                </a:solidFill>
              </a:rPr>
              <a:t>(i.e. open, specific, and certified) – Higher </a:t>
            </a:r>
            <a:r>
              <a:rPr lang="en-GB" dirty="0" smtClean="0">
                <a:solidFill>
                  <a:srgbClr val="002060"/>
                </a:solidFill>
              </a:rPr>
              <a:t>level </a:t>
            </a:r>
            <a:r>
              <a:rPr lang="en-GB" b="1" dirty="0" smtClean="0">
                <a:solidFill>
                  <a:srgbClr val="002060"/>
                </a:solidFill>
              </a:rPr>
              <a:t>(2014/EASA/2016)</a:t>
            </a:r>
            <a:endParaRPr lang="en-GB" b="1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</a:rPr>
              <a:t>Risk assessments for UAV operations </a:t>
            </a:r>
            <a:r>
              <a:rPr lang="en-GB" dirty="0" smtClean="0">
                <a:solidFill>
                  <a:srgbClr val="002060"/>
                </a:solidFill>
              </a:rPr>
              <a:t>(</a:t>
            </a:r>
            <a:r>
              <a:rPr lang="en-GB" dirty="0">
                <a:solidFill>
                  <a:srgbClr val="002060"/>
                </a:solidFill>
              </a:rPr>
              <a:t>S</a:t>
            </a:r>
            <a:r>
              <a:rPr lang="en-GB" dirty="0" smtClean="0">
                <a:solidFill>
                  <a:srgbClr val="002060"/>
                </a:solidFill>
              </a:rPr>
              <a:t>pecific </a:t>
            </a:r>
            <a:r>
              <a:rPr lang="en-GB" dirty="0">
                <a:solidFill>
                  <a:srgbClr val="002060"/>
                </a:solidFill>
              </a:rPr>
              <a:t>operational risk assessment </a:t>
            </a:r>
            <a:r>
              <a:rPr lang="en-GB" dirty="0" smtClean="0">
                <a:solidFill>
                  <a:srgbClr val="002060"/>
                </a:solidFill>
              </a:rPr>
              <a:t>– SORA </a:t>
            </a:r>
            <a:r>
              <a:rPr lang="en-GB" b="1" dirty="0">
                <a:solidFill>
                  <a:srgbClr val="002060"/>
                </a:solidFill>
              </a:rPr>
              <a:t>(</a:t>
            </a:r>
            <a:r>
              <a:rPr lang="en-GB" b="1" dirty="0" smtClean="0">
                <a:solidFill>
                  <a:srgbClr val="002060"/>
                </a:solidFill>
              </a:rPr>
              <a:t>2017)</a:t>
            </a:r>
            <a:endParaRPr lang="en-GB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2060"/>
                </a:solidFill>
              </a:rPr>
              <a:t>ATM </a:t>
            </a:r>
            <a:r>
              <a:rPr lang="en-GB" b="1" dirty="0">
                <a:solidFill>
                  <a:srgbClr val="002060"/>
                </a:solidFill>
              </a:rPr>
              <a:t>concept  </a:t>
            </a:r>
            <a:r>
              <a:rPr lang="en-GB" dirty="0">
                <a:solidFill>
                  <a:srgbClr val="002060"/>
                </a:solidFill>
              </a:rPr>
              <a:t>for different operations – Higher </a:t>
            </a:r>
            <a:r>
              <a:rPr lang="en-GB" dirty="0" smtClean="0">
                <a:solidFill>
                  <a:srgbClr val="002060"/>
                </a:solidFill>
              </a:rPr>
              <a:t>level </a:t>
            </a:r>
            <a:r>
              <a:rPr lang="en-GB" b="1" dirty="0" smtClean="0">
                <a:solidFill>
                  <a:srgbClr val="002060"/>
                </a:solidFill>
              </a:rPr>
              <a:t>(2016)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2060"/>
                </a:solidFill>
              </a:rPr>
              <a:t>DAA </a:t>
            </a:r>
            <a:r>
              <a:rPr lang="en-GB" b="1" dirty="0">
                <a:solidFill>
                  <a:srgbClr val="002060"/>
                </a:solidFill>
              </a:rPr>
              <a:t>concept </a:t>
            </a:r>
            <a:r>
              <a:rPr lang="en-GB" dirty="0">
                <a:solidFill>
                  <a:srgbClr val="002060"/>
                </a:solidFill>
              </a:rPr>
              <a:t>for visual line of sight, extended, and beyond </a:t>
            </a:r>
            <a:r>
              <a:rPr lang="en-GB" dirty="0" smtClean="0">
                <a:solidFill>
                  <a:srgbClr val="002060"/>
                </a:solidFill>
              </a:rPr>
              <a:t>VLS – Derived </a:t>
            </a:r>
            <a:r>
              <a:rPr lang="en-GB" b="1" dirty="0">
                <a:solidFill>
                  <a:srgbClr val="002060"/>
                </a:solidFill>
              </a:rPr>
              <a:t>(2016)</a:t>
            </a:r>
            <a:endParaRPr lang="en-GB" dirty="0" smtClean="0">
              <a:solidFill>
                <a:srgbClr val="00206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2060"/>
                </a:solidFill>
              </a:rPr>
              <a:t>Command </a:t>
            </a:r>
            <a:r>
              <a:rPr lang="en-GB" b="1" dirty="0">
                <a:solidFill>
                  <a:srgbClr val="002060"/>
                </a:solidFill>
              </a:rPr>
              <a:t>and control concept </a:t>
            </a:r>
            <a:r>
              <a:rPr lang="en-GB" dirty="0">
                <a:solidFill>
                  <a:srgbClr val="002060"/>
                </a:solidFill>
              </a:rPr>
              <a:t>for different operations </a:t>
            </a:r>
            <a:r>
              <a:rPr lang="en-GB" dirty="0" smtClean="0">
                <a:solidFill>
                  <a:srgbClr val="002060"/>
                </a:solidFill>
              </a:rPr>
              <a:t>– Derived </a:t>
            </a:r>
            <a:r>
              <a:rPr lang="en-GB" b="1" dirty="0" smtClean="0">
                <a:solidFill>
                  <a:srgbClr val="002060"/>
                </a:solidFill>
              </a:rPr>
              <a:t>(2016)</a:t>
            </a:r>
            <a:endParaRPr lang="en-GB" b="1" dirty="0">
              <a:solidFill>
                <a:srgbClr val="002060"/>
              </a:solidFill>
            </a:endParaRPr>
          </a:p>
          <a:p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All key deliverables </a:t>
            </a:r>
            <a:r>
              <a:rPr lang="en-GB" dirty="0" smtClean="0">
                <a:solidFill>
                  <a:srgbClr val="002060"/>
                </a:solidFill>
              </a:rPr>
              <a:t>will be available to the RPAS Community </a:t>
            </a:r>
            <a:r>
              <a:rPr lang="en-GB" dirty="0" smtClean="0">
                <a:solidFill>
                  <a:srgbClr val="002060"/>
                </a:solidFill>
              </a:rPr>
              <a:t>early in 2017</a:t>
            </a:r>
          </a:p>
          <a:p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Once JARUS </a:t>
            </a:r>
            <a:r>
              <a:rPr lang="en-GB" dirty="0">
                <a:solidFill>
                  <a:srgbClr val="002060"/>
                </a:solidFill>
              </a:rPr>
              <a:t>reaches consensus on the concepts above, operational, technical, and certification specifications will be derived from them.  </a:t>
            </a:r>
            <a:endParaRPr lang="en-GB" dirty="0" smtClean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 smtClean="0">
              <a:solidFill>
                <a:srgbClr val="C00000"/>
              </a:solidFill>
            </a:endParaRPr>
          </a:p>
          <a:p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275840" y="772160"/>
            <a:ext cx="455168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04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1595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OVERVIEW JARUS DELIVERABLES </a:t>
            </a:r>
            <a:r>
              <a:rPr lang="en-US" sz="1500" b="1" dirty="0">
                <a:solidFill>
                  <a:srgbClr val="002060"/>
                </a:solidFill>
              </a:rPr>
              <a:t>(http://</a:t>
            </a:r>
            <a:r>
              <a:rPr lang="en-US" sz="1500" b="1" dirty="0" smtClean="0">
                <a:solidFill>
                  <a:srgbClr val="002060"/>
                </a:solidFill>
              </a:rPr>
              <a:t>jarus-rpas.org)</a:t>
            </a:r>
            <a:endParaRPr lang="en-US" sz="15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6BC4-21C6-472D-B4D7-7E94AE987A73}" type="slidenum">
              <a:rPr lang="es-ES_tradnl" smtClean="0"/>
              <a:pPr/>
              <a:t>8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3556000" y="595809"/>
            <a:ext cx="2032000" cy="0"/>
          </a:xfrm>
          <a:prstGeom prst="line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602685"/>
              </p:ext>
            </p:extLst>
          </p:nvPr>
        </p:nvGraphicFramePr>
        <p:xfrm>
          <a:off x="782320" y="729683"/>
          <a:ext cx="7752080" cy="5788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531"/>
                <a:gridCol w="2066989"/>
                <a:gridCol w="3547680"/>
                <a:gridCol w="170688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WG</a:t>
                      </a:r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Title</a:t>
                      </a:r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Description</a:t>
                      </a:r>
                      <a:endParaRPr lang="en-GB" sz="12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Status</a:t>
                      </a:r>
                      <a:endParaRPr lang="en-GB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2613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WG3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sng" strike="noStrike" dirty="0">
                          <a:solidFill>
                            <a:srgbClr val="002060"/>
                          </a:solidFill>
                          <a:effectLst/>
                          <a:hlinkClick r:id="rId3"/>
                        </a:rPr>
                        <a:t>Certification Spec for LURS</a:t>
                      </a:r>
                      <a:endParaRPr lang="en-GB" sz="12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Certification Specification for Light Unmanned Rotorcraft Systems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b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30/10/2013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5227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WG5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sng" strike="noStrike" dirty="0">
                          <a:solidFill>
                            <a:srgbClr val="002060"/>
                          </a:solidFill>
                          <a:effectLst/>
                          <a:hlinkClick r:id="rId4"/>
                        </a:rPr>
                        <a:t>RPAS C2 Link RCP</a:t>
                      </a:r>
                      <a:endParaRPr lang="en-GB" sz="1200" b="0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Guidance material to explain the concept of C2 link RCP and identify the requirements applicable to the provision of C2 communications.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b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10/10/2014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5227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WG1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sng" strike="noStrike">
                          <a:solidFill>
                            <a:srgbClr val="002060"/>
                          </a:solidFill>
                          <a:effectLst/>
                          <a:hlinkClick r:id="rId5"/>
                        </a:rPr>
                        <a:t>FCL Recommendations</a:t>
                      </a:r>
                      <a:endParaRPr lang="en-GB" sz="1200" b="0" i="0" u="sng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The document aims at providing recommendations concerning uniform personnel licensing and competencies in the operation of RPAS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b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09/09/2015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5227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WG6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sng" strike="noStrike">
                          <a:solidFill>
                            <a:srgbClr val="002060"/>
                          </a:solidFill>
                          <a:effectLst/>
                          <a:hlinkClick r:id="rId6"/>
                        </a:rPr>
                        <a:t>AMC RPAS 1309 (package)</a:t>
                      </a:r>
                      <a:endParaRPr lang="en-GB" sz="1200" b="0" i="0" u="sng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Document developed as an integral part of a type-certification process. It is a means of compliance to a 1309 airworthiness requirement.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b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01/11/2015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5227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WG3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CS-LUAS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It provides recommendations for States to use for their own national legislation, concerning Certification Specification for Light Unmanned Aircraft Systems.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Internal Consultation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65343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WG6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SORA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Specific Operations Risk Assessment. Recommends a risk assessment methodology to establish a sufficient level of confidence that a specific operation can be conducted safely.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Internal Consultation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78411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WG5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CPDLC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The Controller Pilot Data Link Communications document is meant to summarize the most relevant information about CPDLC and the supported ATS services, and to associate them with RPAS operations.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To be soon published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9206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WG4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Detect and Avoid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This document describes the methods to derive design objectives for DAA systems based on airspace requirements.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Internal Consultation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9206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WG7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RPAS Operational Categorization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Categorization scheme that describes the level of regulatory involvement for the varying types of UAS and UAS operations.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Internal Consultation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  <a:tr h="39206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solidFill>
                            <a:srgbClr val="002060"/>
                          </a:solidFill>
                          <a:effectLst/>
                        </a:rPr>
                        <a:t>WG1</a:t>
                      </a:r>
                      <a:endParaRPr lang="en-GB" sz="1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FCL GM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Guidance material to the JARUS FCL Recommendation</a:t>
                      </a:r>
                      <a:endParaRPr lang="en-GB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Internal Consultation</a:t>
                      </a:r>
                      <a:endParaRPr lang="en-GB" sz="1200" b="0" i="0" u="none" strike="noStrike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8" marR="4468" marT="446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33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66"/>
          <p:cNvSpPr>
            <a:spLocks noGrp="1"/>
          </p:cNvSpPr>
          <p:nvPr>
            <p:ph type="title"/>
          </p:nvPr>
        </p:nvSpPr>
        <p:spPr>
          <a:xfrm>
            <a:off x="414651" y="1047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WORKING GROUPS STRUCTURE</a:t>
            </a:r>
            <a:endParaRPr lang="es-ES_tradnl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7" name="Group 156"/>
          <p:cNvGrpSpPr/>
          <p:nvPr/>
        </p:nvGrpSpPr>
        <p:grpSpPr>
          <a:xfrm>
            <a:off x="2680364" y="4806907"/>
            <a:ext cx="3783289" cy="500871"/>
            <a:chOff x="2680364" y="4806907"/>
            <a:chExt cx="3783289" cy="500871"/>
          </a:xfrm>
        </p:grpSpPr>
        <p:sp>
          <p:nvSpPr>
            <p:cNvPr id="101" name="Ellipse 98"/>
            <p:cNvSpPr/>
            <p:nvPr>
              <p:custDataLst>
                <p:tags r:id="rId5"/>
              </p:custDataLst>
            </p:nvPr>
          </p:nvSpPr>
          <p:spPr bwMode="auto">
            <a:xfrm>
              <a:off x="2680364" y="4806907"/>
              <a:ext cx="3783289" cy="500871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19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70" name="Ellipse 98"/>
            <p:cNvSpPr/>
            <p:nvPr>
              <p:custDataLst>
                <p:tags r:id="rId6"/>
              </p:custDataLst>
            </p:nvPr>
          </p:nvSpPr>
          <p:spPr bwMode="auto">
            <a:xfrm>
              <a:off x="3718923" y="4934319"/>
              <a:ext cx="1706170" cy="261686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4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rgbClr val="002060"/>
                </a:solidFill>
                <a:latin typeface="Calibri" pitchFamily="34" charset="0"/>
              </a:endParaRPr>
            </a:p>
          </p:txBody>
        </p:sp>
      </p:grpSp>
      <p:sp>
        <p:nvSpPr>
          <p:cNvPr id="90" name="Ellipse 37"/>
          <p:cNvSpPr/>
          <p:nvPr/>
        </p:nvSpPr>
        <p:spPr bwMode="auto">
          <a:xfrm>
            <a:off x="3592036" y="2411805"/>
            <a:ext cx="1861486" cy="1864990"/>
          </a:xfrm>
          <a:prstGeom prst="ellipse">
            <a:avLst/>
          </a:prstGeom>
          <a:gradFill flip="none" rotWithShape="1">
            <a:gsLst>
              <a:gs pos="38000">
                <a:schemeClr val="bg1"/>
              </a:gs>
              <a:gs pos="89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800">
              <a:solidFill>
                <a:srgbClr val="002060"/>
              </a:solidFill>
            </a:endParaRPr>
          </a:p>
        </p:txBody>
      </p:sp>
      <p:sp>
        <p:nvSpPr>
          <p:cNvPr id="91" name="Ellipse 39"/>
          <p:cNvSpPr/>
          <p:nvPr/>
        </p:nvSpPr>
        <p:spPr bwMode="auto">
          <a:xfrm>
            <a:off x="3846732" y="2528988"/>
            <a:ext cx="1365440" cy="101137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bg1">
                  <a:alpha val="26000"/>
                </a:schemeClr>
              </a:gs>
            </a:gsLst>
            <a:lin ang="16200000" scaled="0"/>
            <a:tileRect/>
          </a:gradFill>
          <a:ln>
            <a:noFill/>
          </a:ln>
          <a:effectLst>
            <a:outerShdw blurRad="152400" algn="ctr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800" dirty="0">
              <a:solidFill>
                <a:srgbClr val="002060"/>
              </a:solidFill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2842676" y="1641886"/>
            <a:ext cx="3373553" cy="3373549"/>
          </a:xfrm>
          <a:prstGeom prst="ellipse">
            <a:avLst/>
          </a:prstGeom>
          <a:gradFill flip="none" rotWithShape="1">
            <a:gsLst>
              <a:gs pos="89000">
                <a:schemeClr val="bg1">
                  <a:lumMod val="9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88900" dist="12700" dir="5400000" algn="ctr" rotWithShape="0">
              <a:prstClr val="black">
                <a:alpha val="18000"/>
              </a:prstClr>
            </a:outer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20891" y="1820100"/>
            <a:ext cx="3017122" cy="3017120"/>
            <a:chOff x="3027377" y="1881058"/>
            <a:chExt cx="3017122" cy="3017120"/>
          </a:xfrm>
        </p:grpSpPr>
        <p:grpSp>
          <p:nvGrpSpPr>
            <p:cNvPr id="49" name="Group 48"/>
            <p:cNvGrpSpPr/>
            <p:nvPr/>
          </p:nvGrpSpPr>
          <p:grpSpPr>
            <a:xfrm>
              <a:off x="3027377" y="1881058"/>
              <a:ext cx="3017122" cy="3017120"/>
              <a:chOff x="3027377" y="1881058"/>
              <a:chExt cx="3017122" cy="3017120"/>
            </a:xfrm>
          </p:grpSpPr>
          <p:sp>
            <p:nvSpPr>
              <p:cNvPr id="52" name="Block Arc 51"/>
              <p:cNvSpPr/>
              <p:nvPr/>
            </p:nvSpPr>
            <p:spPr bwMode="auto">
              <a:xfrm rot="344975">
                <a:off x="3027377" y="1881058"/>
                <a:ext cx="3017122" cy="3017120"/>
              </a:xfrm>
              <a:prstGeom prst="blockArc">
                <a:avLst>
                  <a:gd name="adj1" fmla="val 10626698"/>
                  <a:gd name="adj2" fmla="val 13816282"/>
                  <a:gd name="adj3" fmla="val 22808"/>
                </a:avLst>
              </a:prstGeom>
              <a:solidFill>
                <a:schemeClr val="bg1">
                  <a:lumMod val="75000"/>
                </a:schemeClr>
              </a:solidFill>
              <a:ln w="4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2060"/>
                  </a:solidFill>
                  <a:latin typeface="Calibri" pitchFamily="34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53" name="Block Arc 52"/>
              <p:cNvSpPr/>
              <p:nvPr/>
            </p:nvSpPr>
            <p:spPr bwMode="auto">
              <a:xfrm rot="4223074">
                <a:off x="3027378" y="1881057"/>
                <a:ext cx="3017120" cy="3017122"/>
              </a:xfrm>
              <a:prstGeom prst="blockArc">
                <a:avLst>
                  <a:gd name="adj1" fmla="val 10090316"/>
                  <a:gd name="adj2" fmla="val 13914095"/>
                  <a:gd name="adj3" fmla="val 22628"/>
                </a:avLst>
              </a:prstGeom>
              <a:solidFill>
                <a:schemeClr val="accent1">
                  <a:lumMod val="50000"/>
                </a:schemeClr>
              </a:solidFill>
              <a:ln w="4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2060"/>
                  </a:solidFill>
                  <a:latin typeface="Calibri" pitchFamily="34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54" name="Block Arc 53"/>
              <p:cNvSpPr/>
              <p:nvPr/>
            </p:nvSpPr>
            <p:spPr bwMode="auto">
              <a:xfrm rot="7352719">
                <a:off x="3027378" y="1881057"/>
                <a:ext cx="3017120" cy="3017122"/>
              </a:xfrm>
              <a:prstGeom prst="blockArc">
                <a:avLst>
                  <a:gd name="adj1" fmla="val 10926395"/>
                  <a:gd name="adj2" fmla="val 14032909"/>
                  <a:gd name="adj3" fmla="val 22227"/>
                </a:avLst>
              </a:prstGeom>
              <a:solidFill>
                <a:schemeClr val="accent1">
                  <a:lumMod val="75000"/>
                </a:schemeClr>
              </a:solidFill>
              <a:ln w="4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2060"/>
                  </a:solidFill>
                  <a:latin typeface="Calibri" pitchFamily="34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55" name="Block Arc 54"/>
              <p:cNvSpPr/>
              <p:nvPr/>
            </p:nvSpPr>
            <p:spPr bwMode="auto">
              <a:xfrm rot="10860000">
                <a:off x="3027377" y="1881058"/>
                <a:ext cx="3017122" cy="3017120"/>
              </a:xfrm>
              <a:prstGeom prst="blockArc">
                <a:avLst>
                  <a:gd name="adj1" fmla="val 10700476"/>
                  <a:gd name="adj2" fmla="val 14095246"/>
                  <a:gd name="adj3" fmla="val 22237"/>
                </a:avLst>
              </a:prstGeom>
              <a:solidFill>
                <a:schemeClr val="accent1"/>
              </a:solidFill>
              <a:ln w="4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2060"/>
                  </a:solidFill>
                  <a:latin typeface="Calibri" pitchFamily="34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56" name="Block Arc 55"/>
              <p:cNvSpPr/>
              <p:nvPr/>
            </p:nvSpPr>
            <p:spPr bwMode="auto">
              <a:xfrm rot="14776966">
                <a:off x="3027378" y="1881057"/>
                <a:ext cx="3017120" cy="3017122"/>
              </a:xfrm>
              <a:prstGeom prst="blockArc">
                <a:avLst>
                  <a:gd name="adj1" fmla="val 10308368"/>
                  <a:gd name="adj2" fmla="val 14130460"/>
                  <a:gd name="adj3" fmla="val 22387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4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2060"/>
                  </a:solidFill>
                  <a:latin typeface="Calibri" pitchFamily="34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57" name="Block Arc 56"/>
              <p:cNvSpPr/>
              <p:nvPr/>
            </p:nvSpPr>
            <p:spPr bwMode="auto">
              <a:xfrm rot="18158137">
                <a:off x="3027378" y="1881057"/>
                <a:ext cx="3017120" cy="3017122"/>
              </a:xfrm>
              <a:prstGeom prst="blockArc">
                <a:avLst>
                  <a:gd name="adj1" fmla="val 10918982"/>
                  <a:gd name="adj2" fmla="val 14258712"/>
                  <a:gd name="adj3" fmla="val 2257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4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2060"/>
                  </a:solidFill>
                  <a:latin typeface="Calibri" pitchFamily="34" charset="0"/>
                  <a:ea typeface="MS PGothic" pitchFamily="34" charset="-128"/>
                  <a:cs typeface="+mn-cs"/>
                </a:endParaRPr>
              </a:p>
            </p:txBody>
          </p:sp>
        </p:grpSp>
        <p:sp>
          <p:nvSpPr>
            <p:cNvPr id="50" name="Måne 76"/>
            <p:cNvSpPr/>
            <p:nvPr>
              <p:custDataLst>
                <p:tags r:id="rId3"/>
              </p:custDataLst>
            </p:nvPr>
          </p:nvSpPr>
          <p:spPr bwMode="auto">
            <a:xfrm rot="5400000" flipV="1">
              <a:off x="3838559" y="1090246"/>
              <a:ext cx="1381412" cy="2973395"/>
            </a:xfrm>
            <a:prstGeom prst="moon">
              <a:avLst>
                <a:gd name="adj" fmla="val 9357"/>
              </a:avLst>
            </a:prstGeom>
            <a:gradFill flip="none" rotWithShape="1">
              <a:gsLst>
                <a:gs pos="24000">
                  <a:schemeClr val="tx1">
                    <a:alpha val="11000"/>
                  </a:schemeClr>
                </a:gs>
                <a:gs pos="100000">
                  <a:sysClr val="window" lastClr="FFFFFF">
                    <a:alpha val="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da-DK">
                <a:solidFill>
                  <a:srgbClr val="002060"/>
                </a:solidFill>
                <a:latin typeface="Calibri" pitchFamily="-112" charset="0"/>
                <a:ea typeface="ＭＳ Ｐゴシック" pitchFamily="-112" charset="-128"/>
              </a:endParaRPr>
            </a:p>
          </p:txBody>
        </p:sp>
        <p:sp>
          <p:nvSpPr>
            <p:cNvPr id="51" name="Måne 76"/>
            <p:cNvSpPr/>
            <p:nvPr>
              <p:custDataLst>
                <p:tags r:id="rId4"/>
              </p:custDataLst>
            </p:nvPr>
          </p:nvSpPr>
          <p:spPr bwMode="auto">
            <a:xfrm rot="16200000">
              <a:off x="3871783" y="2823498"/>
              <a:ext cx="1303625" cy="2824974"/>
            </a:xfrm>
            <a:prstGeom prst="moon">
              <a:avLst>
                <a:gd name="adj" fmla="val 11079"/>
              </a:avLst>
            </a:prstGeom>
            <a:gradFill flip="none" rotWithShape="1">
              <a:gsLst>
                <a:gs pos="24000">
                  <a:schemeClr val="tx1">
                    <a:alpha val="11000"/>
                  </a:schemeClr>
                </a:gs>
                <a:gs pos="100000">
                  <a:sysClr val="window" lastClr="FFFFFF">
                    <a:alpha val="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da-DK">
                <a:solidFill>
                  <a:srgbClr val="002060"/>
                </a:solidFill>
                <a:latin typeface="Calibri" pitchFamily="-112" charset="0"/>
                <a:ea typeface="ＭＳ Ｐゴシック" pitchFamily="-112" charset="-128"/>
              </a:endParaRPr>
            </a:p>
          </p:txBody>
        </p:sp>
      </p:grpSp>
      <p:sp>
        <p:nvSpPr>
          <p:cNvPr id="58" name="Ellipse 37"/>
          <p:cNvSpPr/>
          <p:nvPr/>
        </p:nvSpPr>
        <p:spPr bwMode="auto">
          <a:xfrm>
            <a:off x="3598708" y="2396166"/>
            <a:ext cx="1861486" cy="1864990"/>
          </a:xfrm>
          <a:prstGeom prst="ellipse">
            <a:avLst/>
          </a:prstGeom>
          <a:gradFill flip="none" rotWithShape="1">
            <a:gsLst>
              <a:gs pos="38000">
                <a:schemeClr val="bg1"/>
              </a:gs>
              <a:gs pos="89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800">
              <a:solidFill>
                <a:srgbClr val="00206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rot="17887212">
            <a:off x="3194765" y="2657922"/>
            <a:ext cx="1198806" cy="471295"/>
          </a:xfrm>
          <a:prstGeom prst="rect">
            <a:avLst/>
          </a:prstGeom>
        </p:spPr>
        <p:txBody>
          <a:bodyPr spcFirstLastPara="1" wrap="none" numCol="1">
            <a:prstTxWarp prst="textArchUp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+mj-lt"/>
              </a:rPr>
              <a:t>WG 6</a:t>
            </a:r>
            <a:endParaRPr lang="en-US" sz="1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821828" y="2226111"/>
            <a:ext cx="1434227" cy="668353"/>
          </a:xfrm>
          <a:prstGeom prst="rect">
            <a:avLst/>
          </a:prstGeom>
        </p:spPr>
        <p:txBody>
          <a:bodyPr spcFirstLastPara="1" wrap="none" numCol="1">
            <a:prstTxWarp prst="textArchUp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+mj-lt"/>
              </a:rPr>
              <a:t>WG 1</a:t>
            </a:r>
            <a:endParaRPr lang="en-US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 rot="3654417">
            <a:off x="4317437" y="2621504"/>
            <a:ext cx="1785027" cy="676080"/>
          </a:xfrm>
          <a:prstGeom prst="rect">
            <a:avLst/>
          </a:prstGeom>
        </p:spPr>
        <p:txBody>
          <a:bodyPr spcFirstLastPara="1" wrap="none" numCol="1">
            <a:prstTxWarp prst="textArchUp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+mj-lt"/>
              </a:rPr>
              <a:t>WG 2</a:t>
            </a:r>
            <a:endParaRPr lang="en-US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3" name="Rectangle 62"/>
          <p:cNvSpPr/>
          <p:nvPr/>
        </p:nvSpPr>
        <p:spPr>
          <a:xfrm rot="17967953">
            <a:off x="4769717" y="3506243"/>
            <a:ext cx="1133347" cy="471295"/>
          </a:xfrm>
          <a:prstGeom prst="rect">
            <a:avLst/>
          </a:prstGeom>
        </p:spPr>
        <p:txBody>
          <a:bodyPr spcFirstLastPara="1" wrap="square" numCol="1" anchor="ctr">
            <a:prstTxWarp prst="textArchDown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+mj-lt"/>
              </a:rPr>
              <a:t>WG 3</a:t>
            </a:r>
            <a:endParaRPr lang="en-US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4" name="Rectangle 63"/>
          <p:cNvSpPr/>
          <p:nvPr/>
        </p:nvSpPr>
        <p:spPr>
          <a:xfrm rot="3797815">
            <a:off x="3077049" y="3608162"/>
            <a:ext cx="1205207" cy="372882"/>
          </a:xfrm>
          <a:prstGeom prst="rect">
            <a:avLst/>
          </a:prstGeom>
        </p:spPr>
        <p:txBody>
          <a:bodyPr spcFirstLastPara="1" wrap="square" numCol="1">
            <a:prstTxWarp prst="textArchDown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+mj-lt"/>
              </a:rPr>
              <a:t>WG 5</a:t>
            </a:r>
            <a:endParaRPr lang="en-US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792732" y="3844485"/>
            <a:ext cx="1530590" cy="614546"/>
          </a:xfrm>
          <a:prstGeom prst="rect">
            <a:avLst/>
          </a:prstGeom>
        </p:spPr>
        <p:txBody>
          <a:bodyPr spcFirstLastPara="1" wrap="square" numCol="1">
            <a:prstTxWarp prst="textArchDown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+mj-lt"/>
              </a:rPr>
              <a:t>WG 4</a:t>
            </a:r>
            <a:endParaRPr lang="en-US" sz="1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9" name="Ellipse 39"/>
          <p:cNvSpPr/>
          <p:nvPr/>
        </p:nvSpPr>
        <p:spPr bwMode="auto">
          <a:xfrm>
            <a:off x="3840246" y="2468030"/>
            <a:ext cx="1365440" cy="101137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bg1">
                  <a:alpha val="26000"/>
                </a:schemeClr>
              </a:gs>
            </a:gsLst>
            <a:lin ang="16200000" scaled="0"/>
            <a:tileRect/>
          </a:gradFill>
          <a:ln>
            <a:noFill/>
          </a:ln>
          <a:effectLst>
            <a:outerShdw blurRad="152400" algn="ctr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800" dirty="0">
              <a:solidFill>
                <a:srgbClr val="002060"/>
              </a:solidFill>
            </a:endParaRPr>
          </a:p>
        </p:txBody>
      </p:sp>
      <p:pic>
        <p:nvPicPr>
          <p:cNvPr id="3103" name="Picture 3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149" y="2515985"/>
            <a:ext cx="717755" cy="533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399" y="3495957"/>
            <a:ext cx="423202" cy="37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96" y="3500983"/>
            <a:ext cx="425422" cy="40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owchart: Connector 1"/>
          <p:cNvSpPr/>
          <p:nvPr/>
        </p:nvSpPr>
        <p:spPr>
          <a:xfrm>
            <a:off x="4268008" y="3028963"/>
            <a:ext cx="584466" cy="5774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</a:rPr>
              <a:t>WG 7</a:t>
            </a:r>
            <a:endParaRPr lang="es-ES_tradnl" sz="11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DE7-4AD2-41D9-B67B-7A0F1E7D3A38}" type="slidenum">
              <a:rPr lang="es-ES_tradnl" smtClean="0">
                <a:solidFill>
                  <a:srgbClr val="002060"/>
                </a:solidFill>
              </a:rPr>
              <a:pPr/>
              <a:t>9</a:t>
            </a:fld>
            <a:endParaRPr lang="es-ES_tradnl">
              <a:solidFill>
                <a:srgbClr val="00206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 flipH="1">
            <a:off x="4947832" y="1392242"/>
            <a:ext cx="1963530" cy="294865"/>
            <a:chOff x="850900" y="2453561"/>
            <a:chExt cx="2324100" cy="238839"/>
          </a:xfrm>
          <a:effectLst/>
        </p:grpSpPr>
        <p:cxnSp>
          <p:nvCxnSpPr>
            <p:cNvPr id="72" name="Straight Connector 71"/>
            <p:cNvCxnSpPr/>
            <p:nvPr/>
          </p:nvCxnSpPr>
          <p:spPr>
            <a:xfrm>
              <a:off x="850900" y="2453561"/>
              <a:ext cx="211244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963340" y="2453561"/>
              <a:ext cx="211660" cy="238839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5256054" y="1461116"/>
            <a:ext cx="2381743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</a:rPr>
              <a:t>FLIGHT CREW LICENSING (FCL)</a:t>
            </a:r>
            <a:endParaRPr lang="en-US" sz="1400" b="1" dirty="0">
              <a:solidFill>
                <a:srgbClr val="002060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 flipH="1">
            <a:off x="6019008" y="2221120"/>
            <a:ext cx="1963530" cy="294865"/>
            <a:chOff x="850900" y="2453561"/>
            <a:chExt cx="2324100" cy="238839"/>
          </a:xfrm>
          <a:effectLst/>
        </p:grpSpPr>
        <p:cxnSp>
          <p:nvCxnSpPr>
            <p:cNvPr id="76" name="Straight Connector 75"/>
            <p:cNvCxnSpPr/>
            <p:nvPr/>
          </p:nvCxnSpPr>
          <p:spPr>
            <a:xfrm>
              <a:off x="850900" y="2453561"/>
              <a:ext cx="211244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2963340" y="2453561"/>
              <a:ext cx="211660" cy="238839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6309942" y="2300541"/>
            <a:ext cx="1672596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</a:rPr>
              <a:t>OPERATIONS (OPS)</a:t>
            </a:r>
            <a:endParaRPr lang="en-US" sz="1400" b="1" dirty="0">
              <a:solidFill>
                <a:srgbClr val="002060"/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 flipH="1" flipV="1">
            <a:off x="6092353" y="4086241"/>
            <a:ext cx="2250162" cy="190547"/>
            <a:chOff x="850900" y="2551863"/>
            <a:chExt cx="2324100" cy="140536"/>
          </a:xfrm>
          <a:effectLst/>
        </p:grpSpPr>
        <p:cxnSp>
          <p:nvCxnSpPr>
            <p:cNvPr id="80" name="Straight Connector 79"/>
            <p:cNvCxnSpPr/>
            <p:nvPr/>
          </p:nvCxnSpPr>
          <p:spPr>
            <a:xfrm>
              <a:off x="850900" y="2551863"/>
              <a:ext cx="2099360" cy="2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950261" y="2551863"/>
              <a:ext cx="224739" cy="140536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5858465" y="5026564"/>
            <a:ext cx="1672596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</a:rPr>
              <a:t>DETECT &amp; AVOID</a:t>
            </a:r>
            <a:endParaRPr lang="en-US" sz="1400" b="1" dirty="0">
              <a:solidFill>
                <a:srgbClr val="002060"/>
              </a:solidFill>
            </a:endParaRPr>
          </a:p>
        </p:txBody>
      </p:sp>
      <p:grpSp>
        <p:nvGrpSpPr>
          <p:cNvPr id="85" name="Group 84"/>
          <p:cNvGrpSpPr/>
          <p:nvPr/>
        </p:nvGrpSpPr>
        <p:grpSpPr>
          <a:xfrm flipH="1" flipV="1">
            <a:off x="5065794" y="5065162"/>
            <a:ext cx="2488296" cy="286562"/>
            <a:chOff x="850900" y="2551863"/>
            <a:chExt cx="2324100" cy="140536"/>
          </a:xfrm>
          <a:effectLst/>
        </p:grpSpPr>
        <p:cxnSp>
          <p:nvCxnSpPr>
            <p:cNvPr id="86" name="Straight Connector 85"/>
            <p:cNvCxnSpPr/>
            <p:nvPr/>
          </p:nvCxnSpPr>
          <p:spPr>
            <a:xfrm>
              <a:off x="850900" y="2551863"/>
              <a:ext cx="2099360" cy="2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950261" y="2551863"/>
              <a:ext cx="224739" cy="140536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6669919" y="3959583"/>
            <a:ext cx="1672596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2060"/>
                </a:solidFill>
              </a:rPr>
              <a:t>AIRWORTHINESS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 flipV="1">
            <a:off x="582036" y="4416730"/>
            <a:ext cx="2454045" cy="271493"/>
            <a:chOff x="626507" y="2604565"/>
            <a:chExt cx="2666920" cy="106388"/>
          </a:xfrm>
          <a:effectLst/>
        </p:grpSpPr>
        <p:cxnSp>
          <p:nvCxnSpPr>
            <p:cNvPr id="93" name="Straight Connector 92"/>
            <p:cNvCxnSpPr/>
            <p:nvPr/>
          </p:nvCxnSpPr>
          <p:spPr>
            <a:xfrm flipV="1">
              <a:off x="626507" y="2604566"/>
              <a:ext cx="2315039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941546" y="2604565"/>
              <a:ext cx="351881" cy="106388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/>
          <p:nvPr/>
        </p:nvSpPr>
        <p:spPr>
          <a:xfrm>
            <a:off x="372104" y="4342059"/>
            <a:ext cx="2488173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</a:rPr>
              <a:t>COMMAND AND CONTROL</a:t>
            </a:r>
            <a:endParaRPr lang="en-US" sz="1400" b="1" dirty="0">
              <a:solidFill>
                <a:srgbClr val="002060"/>
              </a:solidFill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856750" y="2346067"/>
            <a:ext cx="2350241" cy="170626"/>
            <a:chOff x="850900" y="2453561"/>
            <a:chExt cx="2324100" cy="238839"/>
          </a:xfrm>
          <a:effectLst/>
        </p:grpSpPr>
        <p:cxnSp>
          <p:nvCxnSpPr>
            <p:cNvPr id="104" name="Straight Connector 103"/>
            <p:cNvCxnSpPr/>
            <p:nvPr/>
          </p:nvCxnSpPr>
          <p:spPr>
            <a:xfrm>
              <a:off x="850900" y="2453561"/>
              <a:ext cx="211244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2963340" y="2453561"/>
              <a:ext cx="211660" cy="238839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514400" y="2649078"/>
            <a:ext cx="2292148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</a:rPr>
              <a:t>SAFETY &amp; RISK MANAGEMENT</a:t>
            </a:r>
            <a:endParaRPr lang="en-US" sz="1400" b="1" dirty="0">
              <a:solidFill>
                <a:srgbClr val="002060"/>
              </a:solidFill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1132644" y="1392242"/>
            <a:ext cx="3347950" cy="1657458"/>
            <a:chOff x="850900" y="2453561"/>
            <a:chExt cx="2324100" cy="238839"/>
          </a:xfrm>
          <a:effectLst/>
        </p:grpSpPr>
        <p:cxnSp>
          <p:nvCxnSpPr>
            <p:cNvPr id="112" name="Straight Connector 111"/>
            <p:cNvCxnSpPr/>
            <p:nvPr/>
          </p:nvCxnSpPr>
          <p:spPr>
            <a:xfrm>
              <a:off x="850900" y="2453561"/>
              <a:ext cx="211244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2963340" y="2453561"/>
              <a:ext cx="211660" cy="238839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/>
          <p:cNvSpPr txBox="1"/>
          <p:nvPr/>
        </p:nvSpPr>
        <p:spPr>
          <a:xfrm>
            <a:off x="1132644" y="1490910"/>
            <a:ext cx="2006049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</a:rPr>
              <a:t>CONOPS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9" y="6035040"/>
            <a:ext cx="3731970" cy="540748"/>
          </a:xfrm>
          <a:prstGeom prst="rect">
            <a:avLst/>
          </a:prstGeom>
        </p:spPr>
      </p:pic>
      <p:cxnSp>
        <p:nvCxnSpPr>
          <p:cNvPr id="66" name="Straight Connector 65"/>
          <p:cNvCxnSpPr/>
          <p:nvPr/>
        </p:nvCxnSpPr>
        <p:spPr>
          <a:xfrm>
            <a:off x="2036195" y="911147"/>
            <a:ext cx="4986512" cy="1485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39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96"/>
  <p:tag name="ISPRING_RESOURCE_PATHS_HASH" val="ca6bf3abc8c515d48857a5c5328843bb275e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N8gFJgi00m3LquvhedgJ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3o4xQiiAUSbTGzNEUEtQ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xLOCPV1M0yDVVtpiKAYG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UL.U2G4U2NkrEvaTArK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aKThacPGkCAp57TTdwHD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aKThacPGkCAp57TTdwHD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yN6GcW5U6DgW4WMfHP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BfV6Bu5kuf8ipCUTvpu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aZJwkorUKoUko2E56VL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pQffNWUUeMVqiBTcaGq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aKThacPGkCAp57TTdwHD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aKThacPGkCAp57TTdwHD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yN6GcW5U6DgW4WMfHPg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BfV6Bu5kuf8ipCUTvpu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aZJwkorUKoUko2E56VL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aKThacPGkCAp57TTdwHD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pQffNWUUeMVqiBTcaGq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f9Fc7JYNUSV2rAG8CSIf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34fR4_wuUKxiXZCWCJKl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uaxj9csUGM5zbqyECg.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34fR4_wuUKxiXZCWCJKl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XkE2KQV02Jsd7hKvJVY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34fR4_wuUKxiXZCWCJKl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aKThacPGkCAp57TTdwHD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yN6GcW5U6DgW4WMfHPg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BfV6Bu5kuf8ipCUTvpu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aZJwkorUKoUko2E56VL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pQffNWUUeMVqiBTcaGq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JARUS pp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49279D88AE7249A8E6E34D32AFD184" ma:contentTypeVersion="1" ma:contentTypeDescription="Create a new document." ma:contentTypeScope="" ma:versionID="177feeb6e985718cc4f5cc5871aaf0ce">
  <xsd:schema xmlns:xsd="http://www.w3.org/2001/XMLSchema" xmlns:xs="http://www.w3.org/2001/XMLSchema" xmlns:p="http://schemas.microsoft.com/office/2006/metadata/properties" xmlns:ns2="0b6e5d76-d31d-4c46-a54a-b9a2ac0245f4" targetNamespace="http://schemas.microsoft.com/office/2006/metadata/properties" ma:root="true" ma:fieldsID="b9dcf127ffacb67e59190a0e4c7091f5" ns2:_="">
    <xsd:import namespace="0b6e5d76-d31d-4c46-a54a-b9a2ac0245f4"/>
    <xsd:element name="properties">
      <xsd:complexType>
        <xsd:sequence>
          <xsd:element name="documentManagement">
            <xsd:complexType>
              <xsd:all>
                <xsd:element ref="ns2:Cont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e5d76-d31d-4c46-a54a-b9a2ac0245f4" elementFormDefault="qualified">
    <xsd:import namespace="http://schemas.microsoft.com/office/2006/documentManagement/types"/>
    <xsd:import namespace="http://schemas.microsoft.com/office/infopath/2007/PartnerControls"/>
    <xsd:element name="Content" ma:index="8" nillable="true" ma:displayName="Content" ma:internalName="Cont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 xmlns="0b6e5d76-d31d-4c46-a54a-b9a2ac0245f4" xsi:nil="true"/>
  </documentManagement>
</p:properties>
</file>

<file path=customXml/itemProps1.xml><?xml version="1.0" encoding="utf-8"?>
<ds:datastoreItem xmlns:ds="http://schemas.openxmlformats.org/officeDocument/2006/customXml" ds:itemID="{7FC9BA94-B03D-4623-9B52-83DF9B6C50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e5d76-d31d-4c46-a54a-b9a2ac0245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25DF5F-655B-403B-A155-36A813255677}">
  <ds:schemaRefs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0b6e5d76-d31d-4c46-a54a-b9a2ac0245f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JARUS ppt - Template</Template>
  <TotalTime>0</TotalTime>
  <Words>1509</Words>
  <Application>Microsoft Office PowerPoint</Application>
  <PresentationFormat>On-screen Show (4:3)</PresentationFormat>
  <Paragraphs>321</Paragraphs>
  <Slides>22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ＭＳ Ｐゴシック</vt:lpstr>
      <vt:lpstr>ＭＳ Ｐゴシック</vt:lpstr>
      <vt:lpstr>Arial</vt:lpstr>
      <vt:lpstr>Calibri</vt:lpstr>
      <vt:lpstr>Courier New</vt:lpstr>
      <vt:lpstr>Market-Regular</vt:lpstr>
      <vt:lpstr>Wingdings</vt:lpstr>
      <vt:lpstr>JARUS ppt - Template</vt:lpstr>
      <vt:lpstr>Custom Design</vt:lpstr>
      <vt:lpstr>think-cell Slide</vt:lpstr>
      <vt:lpstr>JOINT AUTHORITIES FOR RULEMAKING OF  UNMANNED SYSTEMS</vt:lpstr>
      <vt:lpstr>AGENDA</vt:lpstr>
      <vt:lpstr>GENERAL: JARUS PURPOSE</vt:lpstr>
      <vt:lpstr>GENERAL: JARUS MEMBERS</vt:lpstr>
      <vt:lpstr>GENERAL: STAKEHOLDER CONSULTATION BODY (SCB)</vt:lpstr>
      <vt:lpstr>GENERAL: JARUS DELIVERABLES</vt:lpstr>
      <vt:lpstr>JARUS ONGOING ACTIVITIES </vt:lpstr>
      <vt:lpstr>OVERVIEW JARUS DELIVERABLES (http://jarus-rpas.org)</vt:lpstr>
      <vt:lpstr>WORKING GROUPS STRUCTURE</vt:lpstr>
      <vt:lpstr>WORKING GROUPS (WGs) – 1/2</vt:lpstr>
      <vt:lpstr>WORKING GROUPS (WGs) – 2/2</vt:lpstr>
      <vt:lpstr>Specific Operation Risk Assessment (SORA)</vt:lpstr>
      <vt:lpstr>Specific Operation Risk Assessment (SORA)</vt:lpstr>
      <vt:lpstr>Specific Operation Risk Assessment (SORA)</vt:lpstr>
      <vt:lpstr>SORA</vt:lpstr>
      <vt:lpstr>Specific Operation Risk Assessment (SORA)</vt:lpstr>
      <vt:lpstr>RPAS ATM Conops</vt:lpstr>
      <vt:lpstr>RPAS ATM CONOPS</vt:lpstr>
      <vt:lpstr>Areas of operations as used in this CONOPS</vt:lpstr>
      <vt:lpstr>What is a “Class of RPAS traffic” ?</vt:lpstr>
      <vt:lpstr>WAY FORWARD</vt:lpstr>
      <vt:lpstr>PowerPoint Presentation</vt:lpstr>
    </vt:vector>
  </TitlesOfParts>
  <Company>EUROCONTROL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AUTHORITIES FOR RULEMAKING OF  UNMANNED SYSTEMS</dc:title>
  <dc:creator>SANCHEZ Julia</dc:creator>
  <cp:lastModifiedBy>siveler</cp:lastModifiedBy>
  <cp:revision>71</cp:revision>
  <dcterms:created xsi:type="dcterms:W3CDTF">2014-11-11T09:40:49Z</dcterms:created>
  <dcterms:modified xsi:type="dcterms:W3CDTF">2016-06-19T22:28:59Z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0x010100B449279D88AE7249A8E6E34D32AFD184</vt:lpwstr>
  </property>
</Properties>
</file>